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8" r:id="rId4"/>
    <p:sldId id="282" r:id="rId5"/>
    <p:sldId id="260" r:id="rId6"/>
    <p:sldId id="274" r:id="rId7"/>
    <p:sldId id="281" r:id="rId8"/>
    <p:sldId id="284" r:id="rId9"/>
    <p:sldId id="288" r:id="rId10"/>
    <p:sldId id="287" r:id="rId11"/>
    <p:sldId id="267" r:id="rId12"/>
    <p:sldId id="276" r:id="rId13"/>
    <p:sldId id="279" r:id="rId14"/>
    <p:sldId id="280" r:id="rId15"/>
    <p:sldId id="293" r:id="rId16"/>
    <p:sldId id="289" r:id="rId17"/>
    <p:sldId id="277" r:id="rId18"/>
    <p:sldId id="278" r:id="rId19"/>
    <p:sldId id="272" r:id="rId20"/>
    <p:sldId id="290"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a:srgbClr val="666F74"/>
    <a:srgbClr val="ECECEC"/>
    <a:srgbClr val="6666FF"/>
    <a:srgbClr val="0005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4660"/>
  </p:normalViewPr>
  <p:slideViewPr>
    <p:cSldViewPr>
      <p:cViewPr>
        <p:scale>
          <a:sx n="100" d="100"/>
          <a:sy n="100" d="100"/>
        </p:scale>
        <p:origin x="-2106"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54CE0-7976-44DB-B48A-1720C28E6D0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GB"/>
        </a:p>
      </dgm:t>
    </dgm:pt>
    <dgm:pt modelId="{55FF493A-451A-4C83-B599-B0843C2311F8}">
      <dgm:prSet phldrT="[Text]"/>
      <dgm:spPr/>
      <dgm:t>
        <a:bodyPr/>
        <a:lstStyle/>
        <a:p>
          <a:r>
            <a:rPr lang="en-GB" dirty="0" smtClean="0"/>
            <a:t>RSSB T1053: </a:t>
          </a:r>
          <a:r>
            <a:rPr lang="en-GB" b="1" dirty="0" smtClean="0"/>
            <a:t>Revised content</a:t>
          </a:r>
          <a:endParaRPr lang="en-GB" b="1" dirty="0"/>
        </a:p>
      </dgm:t>
    </dgm:pt>
    <dgm:pt modelId="{1A068F65-80E3-414B-800B-6C10EC436A29}" type="parTrans" cxnId="{FEA54782-A4BE-466E-8074-FC5D4B1B56E6}">
      <dgm:prSet/>
      <dgm:spPr/>
      <dgm:t>
        <a:bodyPr/>
        <a:lstStyle/>
        <a:p>
          <a:endParaRPr lang="en-GB"/>
        </a:p>
      </dgm:t>
    </dgm:pt>
    <dgm:pt modelId="{2F8C6CE6-115A-4094-9FB2-8493940B7C01}" type="sibTrans" cxnId="{FEA54782-A4BE-466E-8074-FC5D4B1B56E6}">
      <dgm:prSet/>
      <dgm:spPr/>
      <dgm:t>
        <a:bodyPr/>
        <a:lstStyle/>
        <a:p>
          <a:endParaRPr lang="en-GB"/>
        </a:p>
      </dgm:t>
    </dgm:pt>
    <dgm:pt modelId="{462F7010-787C-4680-B9CC-64D64979502D}">
      <dgm:prSet phldrT="[Text]"/>
      <dgm:spPr/>
      <dgm:t>
        <a:bodyPr/>
        <a:lstStyle/>
        <a:p>
          <a:pPr marL="177800" marR="0" indent="-177800" defTabSz="444500" eaLnBrk="1" fontAlgn="auto" latinLnBrk="0" hangingPunct="1">
            <a:lnSpc>
              <a:spcPct val="150000"/>
            </a:lnSpc>
            <a:spcBef>
              <a:spcPct val="0"/>
            </a:spcBef>
            <a:spcAft>
              <a:spcPct val="15000"/>
            </a:spcAft>
            <a:buClrTx/>
            <a:buSzTx/>
            <a:buFontTx/>
            <a:buNone/>
            <a:tabLst/>
            <a:defRPr/>
          </a:pPr>
          <a:r>
            <a:rPr lang="en-GB" dirty="0" smtClean="0"/>
            <a:t>Increased filtering capabilities</a:t>
          </a:r>
          <a:endParaRPr lang="en-GB" dirty="0"/>
        </a:p>
      </dgm:t>
    </dgm:pt>
    <dgm:pt modelId="{C426255F-0975-4376-B08E-2D443ECD2964}" type="parTrans" cxnId="{E2A8E38F-81E9-4C1A-B402-490129A8F503}">
      <dgm:prSet/>
      <dgm:spPr/>
      <dgm:t>
        <a:bodyPr/>
        <a:lstStyle/>
        <a:p>
          <a:endParaRPr lang="en-GB"/>
        </a:p>
      </dgm:t>
    </dgm:pt>
    <dgm:pt modelId="{97C8B51E-22B4-46C9-A9DE-EEF7A0D51427}" type="sibTrans" cxnId="{E2A8E38F-81E9-4C1A-B402-490129A8F503}">
      <dgm:prSet/>
      <dgm:spPr/>
      <dgm:t>
        <a:bodyPr/>
        <a:lstStyle/>
        <a:p>
          <a:endParaRPr lang="en-GB"/>
        </a:p>
      </dgm:t>
    </dgm:pt>
    <dgm:pt modelId="{D5246884-7378-4365-99B4-F75F9FDADE9D}">
      <dgm:prSet phldrT="[Text]"/>
      <dgm:spPr/>
      <dgm:t>
        <a:bodyPr/>
        <a:lstStyle/>
        <a:p>
          <a:r>
            <a:rPr lang="en-GB" dirty="0" smtClean="0"/>
            <a:t>RSSB T1053: </a:t>
          </a:r>
          <a:r>
            <a:rPr lang="en-GB" b="1" dirty="0" smtClean="0"/>
            <a:t>New, enhanced functionality</a:t>
          </a:r>
          <a:endParaRPr lang="en-GB" b="1" dirty="0"/>
        </a:p>
      </dgm:t>
    </dgm:pt>
    <dgm:pt modelId="{3244B7A9-F7E8-4B7A-AD25-595A9385A550}" type="parTrans" cxnId="{F0DE4190-E24D-4B72-A6A8-C39256E9948F}">
      <dgm:prSet/>
      <dgm:spPr/>
      <dgm:t>
        <a:bodyPr/>
        <a:lstStyle/>
        <a:p>
          <a:endParaRPr lang="en-GB"/>
        </a:p>
      </dgm:t>
    </dgm:pt>
    <dgm:pt modelId="{2058FFAF-9A09-4B42-82DD-ACD9D5CB43C7}" type="sibTrans" cxnId="{F0DE4190-E24D-4B72-A6A8-C39256E9948F}">
      <dgm:prSet/>
      <dgm:spPr/>
      <dgm:t>
        <a:bodyPr/>
        <a:lstStyle/>
        <a:p>
          <a:endParaRPr lang="en-GB"/>
        </a:p>
      </dgm:t>
    </dgm:pt>
    <dgm:pt modelId="{09C40775-0A2C-41FC-B0C3-11FBBA03B447}">
      <dgm:prSet phldrT="[Text]"/>
      <dgm:spPr/>
      <dgm:t>
        <a:bodyPr/>
        <a:lstStyle/>
        <a:p>
          <a:pPr marL="177800" indent="-177800">
            <a:lnSpc>
              <a:spcPct val="150000"/>
            </a:lnSpc>
          </a:pPr>
          <a:r>
            <a:rPr lang="en-GB" dirty="0" smtClean="0"/>
            <a:t>Improved user interface</a:t>
          </a:r>
          <a:endParaRPr lang="en-GB" dirty="0"/>
        </a:p>
      </dgm:t>
    </dgm:pt>
    <dgm:pt modelId="{1F381B2D-BC33-42E4-A046-53FADB945DD1}" type="parTrans" cxnId="{4011ED2F-F8CF-42A0-BCE3-DBF45A7C7FEE}">
      <dgm:prSet/>
      <dgm:spPr/>
      <dgm:t>
        <a:bodyPr/>
        <a:lstStyle/>
        <a:p>
          <a:endParaRPr lang="en-GB"/>
        </a:p>
      </dgm:t>
    </dgm:pt>
    <dgm:pt modelId="{DFF74D00-121F-4C07-824D-83F33E958B05}" type="sibTrans" cxnId="{4011ED2F-F8CF-42A0-BCE3-DBF45A7C7FEE}">
      <dgm:prSet/>
      <dgm:spPr/>
      <dgm:t>
        <a:bodyPr/>
        <a:lstStyle/>
        <a:p>
          <a:endParaRPr lang="en-GB"/>
        </a:p>
      </dgm:t>
    </dgm:pt>
    <dgm:pt modelId="{E78AA9E4-5CB8-4CE5-8FCD-DC463BDC2716}">
      <dgm:prSet phldrT="[Text]"/>
      <dgm:spPr/>
      <dgm:t>
        <a:bodyPr/>
        <a:lstStyle/>
        <a:p>
          <a:pPr marL="177800" indent="-177800">
            <a:lnSpc>
              <a:spcPct val="150000"/>
            </a:lnSpc>
          </a:pPr>
          <a:r>
            <a:rPr lang="en-GB" dirty="0" smtClean="0"/>
            <a:t>Flexible search capability</a:t>
          </a:r>
          <a:endParaRPr lang="en-GB" dirty="0"/>
        </a:p>
      </dgm:t>
    </dgm:pt>
    <dgm:pt modelId="{A7C1C092-D25E-403E-B5EA-4ACC10CE1491}" type="parTrans" cxnId="{CB377933-245B-4BDA-8009-95805D4346B7}">
      <dgm:prSet/>
      <dgm:spPr/>
      <dgm:t>
        <a:bodyPr/>
        <a:lstStyle/>
        <a:p>
          <a:endParaRPr lang="en-GB"/>
        </a:p>
      </dgm:t>
    </dgm:pt>
    <dgm:pt modelId="{7DE78CEB-A63D-4E67-A228-5EA821A16AAB}" type="sibTrans" cxnId="{CB377933-245B-4BDA-8009-95805D4346B7}">
      <dgm:prSet/>
      <dgm:spPr/>
      <dgm:t>
        <a:bodyPr/>
        <a:lstStyle/>
        <a:p>
          <a:endParaRPr lang="en-GB"/>
        </a:p>
      </dgm:t>
    </dgm:pt>
    <dgm:pt modelId="{BB8B5E96-4702-4957-AF2F-E843F63A2392}">
      <dgm:prSet phldrT="[Text]"/>
      <dgm:spPr/>
      <dgm:t>
        <a:bodyPr/>
        <a:lstStyle/>
        <a:p>
          <a:pPr marL="177800" indent="-177800">
            <a:lnSpc>
              <a:spcPct val="150000"/>
            </a:lnSpc>
          </a:pPr>
          <a:r>
            <a:rPr lang="en-GB" dirty="0" smtClean="0"/>
            <a:t>Revised RIFs</a:t>
          </a:r>
          <a:endParaRPr lang="en-GB" dirty="0"/>
        </a:p>
      </dgm:t>
    </dgm:pt>
    <dgm:pt modelId="{389B8FDD-984B-4B63-A099-8FF8C75A54A2}" type="parTrans" cxnId="{7FACFA04-39AC-4A77-A9B5-41C1EEFA31F2}">
      <dgm:prSet/>
      <dgm:spPr/>
      <dgm:t>
        <a:bodyPr/>
        <a:lstStyle/>
        <a:p>
          <a:endParaRPr lang="en-GB"/>
        </a:p>
      </dgm:t>
    </dgm:pt>
    <dgm:pt modelId="{5232A042-A755-424F-8239-DCDA227726C6}" type="sibTrans" cxnId="{7FACFA04-39AC-4A77-A9B5-41C1EEFA31F2}">
      <dgm:prSet/>
      <dgm:spPr/>
      <dgm:t>
        <a:bodyPr/>
        <a:lstStyle/>
        <a:p>
          <a:endParaRPr lang="en-GB"/>
        </a:p>
      </dgm:t>
    </dgm:pt>
    <dgm:pt modelId="{EF8B5A23-21E0-45BA-8A57-3ECFF7BAF4E3}">
      <dgm:prSet phldrT="[Text]"/>
      <dgm:spPr/>
      <dgm:t>
        <a:bodyPr/>
        <a:lstStyle/>
        <a:p>
          <a:pPr marL="177800" indent="-177800">
            <a:lnSpc>
              <a:spcPct val="150000"/>
            </a:lnSpc>
          </a:pPr>
          <a:r>
            <a:rPr lang="en-GB" dirty="0" smtClean="0"/>
            <a:t>Revised MMs</a:t>
          </a:r>
          <a:endParaRPr lang="en-GB" dirty="0"/>
        </a:p>
      </dgm:t>
    </dgm:pt>
    <dgm:pt modelId="{05D6BD7D-CFAE-4E34-A182-BD69FD5B1BEB}" type="parTrans" cxnId="{5510346D-2874-40D7-9ACE-AD59519E3F71}">
      <dgm:prSet/>
      <dgm:spPr/>
      <dgm:t>
        <a:bodyPr/>
        <a:lstStyle/>
        <a:p>
          <a:endParaRPr lang="en-GB"/>
        </a:p>
      </dgm:t>
    </dgm:pt>
    <dgm:pt modelId="{B0F1610B-A1D2-42E0-AFD3-6D689C81CFC3}" type="sibTrans" cxnId="{5510346D-2874-40D7-9ACE-AD59519E3F71}">
      <dgm:prSet/>
      <dgm:spPr/>
      <dgm:t>
        <a:bodyPr/>
        <a:lstStyle/>
        <a:p>
          <a:endParaRPr lang="en-GB"/>
        </a:p>
      </dgm:t>
    </dgm:pt>
    <dgm:pt modelId="{B6E1B146-4F88-4729-ADC1-626DB3EAFE8C}">
      <dgm:prSet phldrT="[Text]"/>
      <dgm:spPr/>
      <dgm:t>
        <a:bodyPr/>
        <a:lstStyle/>
        <a:p>
          <a:pPr marL="177800" indent="-177800">
            <a:lnSpc>
              <a:spcPct val="150000"/>
            </a:lnSpc>
          </a:pPr>
          <a:r>
            <a:rPr lang="en-GB" dirty="0" smtClean="0"/>
            <a:t>Consolidated guidance</a:t>
          </a:r>
          <a:endParaRPr lang="en-GB" dirty="0"/>
        </a:p>
      </dgm:t>
    </dgm:pt>
    <dgm:pt modelId="{14E432A5-0B99-400A-B690-2898B2DE570C}" type="parTrans" cxnId="{0852B217-2395-4F88-AD31-40E725C0B5C5}">
      <dgm:prSet/>
      <dgm:spPr/>
      <dgm:t>
        <a:bodyPr/>
        <a:lstStyle/>
        <a:p>
          <a:endParaRPr lang="en-GB"/>
        </a:p>
      </dgm:t>
    </dgm:pt>
    <dgm:pt modelId="{3700C37D-6FE4-4C87-B298-B30D175B63F7}" type="sibTrans" cxnId="{0852B217-2395-4F88-AD31-40E725C0B5C5}">
      <dgm:prSet/>
      <dgm:spPr/>
      <dgm:t>
        <a:bodyPr/>
        <a:lstStyle/>
        <a:p>
          <a:endParaRPr lang="en-GB"/>
        </a:p>
      </dgm:t>
    </dgm:pt>
    <dgm:pt modelId="{3D74BD45-53A4-4E3A-ACFF-435CD3DAB5D6}">
      <dgm:prSet phldrT="[Text]"/>
      <dgm:spPr/>
      <dgm:t>
        <a:bodyPr/>
        <a:lstStyle/>
        <a:p>
          <a:pPr marL="177800" indent="-177800" defTabSz="444500">
            <a:lnSpc>
              <a:spcPct val="150000"/>
            </a:lnSpc>
            <a:spcBef>
              <a:spcPct val="0"/>
            </a:spcBef>
            <a:spcAft>
              <a:spcPct val="15000"/>
            </a:spcAft>
            <a:buNone/>
          </a:pPr>
          <a:r>
            <a:rPr lang="en-GB" dirty="0" smtClean="0"/>
            <a:t>Training slides</a:t>
          </a:r>
          <a:endParaRPr lang="en-GB" dirty="0"/>
        </a:p>
      </dgm:t>
    </dgm:pt>
    <dgm:pt modelId="{865DC8F2-8DF8-49CD-93E7-06C900BBA394}" type="parTrans" cxnId="{3F04DDE0-7C50-48A8-AFFB-0881A40BC02C}">
      <dgm:prSet/>
      <dgm:spPr/>
      <dgm:t>
        <a:bodyPr/>
        <a:lstStyle/>
        <a:p>
          <a:endParaRPr lang="en-GB"/>
        </a:p>
      </dgm:t>
    </dgm:pt>
    <dgm:pt modelId="{647B83E4-3C3F-4F0F-8F71-8036902211AF}" type="sibTrans" cxnId="{3F04DDE0-7C50-48A8-AFFB-0881A40BC02C}">
      <dgm:prSet/>
      <dgm:spPr/>
      <dgm:t>
        <a:bodyPr/>
        <a:lstStyle/>
        <a:p>
          <a:endParaRPr lang="en-GB"/>
        </a:p>
      </dgm:t>
    </dgm:pt>
    <dgm:pt modelId="{9ADDA446-5265-4B6B-8FC3-3EB782209A52}">
      <dgm:prSet phldrT="[Text]"/>
      <dgm:spPr/>
      <dgm:t>
        <a:bodyPr/>
        <a:lstStyle/>
        <a:p>
          <a:pPr marL="177800" indent="-177800">
            <a:lnSpc>
              <a:spcPct val="150000"/>
            </a:lnSpc>
          </a:pPr>
          <a:r>
            <a:rPr lang="en-GB" dirty="0" smtClean="0"/>
            <a:t>Updated homepage, links and guidance</a:t>
          </a:r>
          <a:endParaRPr lang="en-GB" dirty="0"/>
        </a:p>
      </dgm:t>
    </dgm:pt>
    <dgm:pt modelId="{999576C5-1680-405B-B52A-747E5AFD53CB}" type="parTrans" cxnId="{0312E4C0-9F7A-4A3F-B60A-26AC47D4C850}">
      <dgm:prSet/>
      <dgm:spPr/>
      <dgm:t>
        <a:bodyPr/>
        <a:lstStyle/>
        <a:p>
          <a:endParaRPr lang="en-GB"/>
        </a:p>
      </dgm:t>
    </dgm:pt>
    <dgm:pt modelId="{95BF2B34-9BA8-45B7-8CF3-7DD496E479F3}" type="sibTrans" cxnId="{0312E4C0-9F7A-4A3F-B60A-26AC47D4C850}">
      <dgm:prSet/>
      <dgm:spPr/>
      <dgm:t>
        <a:bodyPr/>
        <a:lstStyle/>
        <a:p>
          <a:endParaRPr lang="en-GB"/>
        </a:p>
      </dgm:t>
    </dgm:pt>
    <dgm:pt modelId="{2E93B7E3-B663-4DAC-BD61-80B027F40FB4}">
      <dgm:prSet phldrT="[Text]"/>
      <dgm:spPr/>
      <dgm:t>
        <a:bodyPr/>
        <a:lstStyle/>
        <a:p>
          <a:pPr marL="177800" marR="0" indent="-177800" defTabSz="444500" eaLnBrk="1" fontAlgn="auto" latinLnBrk="0" hangingPunct="1">
            <a:lnSpc>
              <a:spcPct val="150000"/>
            </a:lnSpc>
            <a:spcBef>
              <a:spcPct val="0"/>
            </a:spcBef>
            <a:spcAft>
              <a:spcPct val="15000"/>
            </a:spcAft>
            <a:buClrTx/>
            <a:buSzTx/>
            <a:buFontTx/>
            <a:buNone/>
            <a:tabLst/>
            <a:defRPr/>
          </a:pPr>
          <a:r>
            <a:rPr lang="en-GB" dirty="0" smtClean="0"/>
            <a:t>Sort results by ‘most viewed’</a:t>
          </a:r>
        </a:p>
      </dgm:t>
    </dgm:pt>
    <dgm:pt modelId="{85FAD84A-DFF4-4E81-8D4E-2D7B4104D0E0}" type="parTrans" cxnId="{B427C6C4-5F6F-4265-9A36-6229E9F00381}">
      <dgm:prSet/>
      <dgm:spPr/>
      <dgm:t>
        <a:bodyPr/>
        <a:lstStyle/>
        <a:p>
          <a:endParaRPr lang="en-GB"/>
        </a:p>
      </dgm:t>
    </dgm:pt>
    <dgm:pt modelId="{16D14F20-DFE9-478F-9AA5-D764D98AE9D0}" type="sibTrans" cxnId="{B427C6C4-5F6F-4265-9A36-6229E9F00381}">
      <dgm:prSet/>
      <dgm:spPr/>
      <dgm:t>
        <a:bodyPr/>
        <a:lstStyle/>
        <a:p>
          <a:endParaRPr lang="en-GB"/>
        </a:p>
      </dgm:t>
    </dgm:pt>
    <dgm:pt modelId="{B1927776-4E2F-4691-B56F-CBA76C6AF32F}">
      <dgm:prSet phldrT="[Text]"/>
      <dgm:spPr/>
      <dgm:t>
        <a:bodyPr/>
        <a:lstStyle/>
        <a:p>
          <a:pPr marL="177800" indent="-177800" defTabSz="444500">
            <a:lnSpc>
              <a:spcPct val="150000"/>
            </a:lnSpc>
            <a:spcBef>
              <a:spcPct val="0"/>
            </a:spcBef>
            <a:spcAft>
              <a:spcPct val="15000"/>
            </a:spcAft>
            <a:buNone/>
          </a:pPr>
          <a:r>
            <a:rPr lang="en-GB" dirty="0" smtClean="0"/>
            <a:t>Intelligent keyword search</a:t>
          </a:r>
          <a:endParaRPr lang="en-GB" dirty="0"/>
        </a:p>
      </dgm:t>
    </dgm:pt>
    <dgm:pt modelId="{AA7C9ECA-D94A-4B4D-8846-0B24A47F2804}" type="parTrans" cxnId="{1CE9EC70-EBEB-49B9-9DE5-846B8874EEC9}">
      <dgm:prSet/>
      <dgm:spPr/>
      <dgm:t>
        <a:bodyPr/>
        <a:lstStyle/>
        <a:p>
          <a:endParaRPr lang="en-GB"/>
        </a:p>
      </dgm:t>
    </dgm:pt>
    <dgm:pt modelId="{25B86987-8FA2-4D49-976C-AD72C76F33B5}" type="sibTrans" cxnId="{1CE9EC70-EBEB-49B9-9DE5-846B8874EEC9}">
      <dgm:prSet/>
      <dgm:spPr/>
      <dgm:t>
        <a:bodyPr/>
        <a:lstStyle/>
        <a:p>
          <a:endParaRPr lang="en-GB"/>
        </a:p>
      </dgm:t>
    </dgm:pt>
    <dgm:pt modelId="{D9E7B98F-460F-4292-8D06-1749454FDBD3}">
      <dgm:prSet phldrT="[Text]"/>
      <dgm:spPr/>
      <dgm:t>
        <a:bodyPr/>
        <a:lstStyle/>
        <a:p>
          <a:pPr marL="177800" marR="0" indent="-177800" defTabSz="914400" eaLnBrk="1" fontAlgn="auto" latinLnBrk="0" hangingPunct="1">
            <a:lnSpc>
              <a:spcPct val="150000"/>
            </a:lnSpc>
            <a:spcBef>
              <a:spcPts val="0"/>
            </a:spcBef>
            <a:spcAft>
              <a:spcPts val="0"/>
            </a:spcAft>
            <a:buClrTx/>
            <a:buSzTx/>
            <a:buFontTx/>
            <a:buNone/>
            <a:tabLst/>
            <a:defRPr/>
          </a:pPr>
          <a:r>
            <a:rPr lang="en-GB" dirty="0" smtClean="0"/>
            <a:t>Export to PDF and email an MS Word document</a:t>
          </a:r>
        </a:p>
      </dgm:t>
    </dgm:pt>
    <dgm:pt modelId="{C450345A-DFE2-4BF3-86FC-B1DDF331EBEF}" type="parTrans" cxnId="{E9AA9E02-8C52-4E4D-9662-C78424A1FA49}">
      <dgm:prSet/>
      <dgm:spPr/>
      <dgm:t>
        <a:bodyPr/>
        <a:lstStyle/>
        <a:p>
          <a:endParaRPr lang="en-GB"/>
        </a:p>
      </dgm:t>
    </dgm:pt>
    <dgm:pt modelId="{0C9C6DAF-F9DF-4ED5-A972-429EEFE10A8D}" type="sibTrans" cxnId="{E9AA9E02-8C52-4E4D-9662-C78424A1FA49}">
      <dgm:prSet/>
      <dgm:spPr/>
      <dgm:t>
        <a:bodyPr/>
        <a:lstStyle/>
        <a:p>
          <a:endParaRPr lang="en-GB"/>
        </a:p>
      </dgm:t>
    </dgm:pt>
    <dgm:pt modelId="{FE961643-61CC-421D-A592-FC63EE651D4D}">
      <dgm:prSet phldrT="[Text]"/>
      <dgm:spPr/>
      <dgm:t>
        <a:bodyPr/>
        <a:lstStyle/>
        <a:p>
          <a:pPr marL="177800" indent="-177800" defTabSz="444500">
            <a:lnSpc>
              <a:spcPct val="150000"/>
            </a:lnSpc>
            <a:spcBef>
              <a:spcPct val="0"/>
            </a:spcBef>
            <a:spcAft>
              <a:spcPct val="15000"/>
            </a:spcAft>
            <a:buNone/>
          </a:pPr>
          <a:r>
            <a:rPr lang="en-GB" dirty="0" smtClean="0"/>
            <a:t>MM comments function</a:t>
          </a:r>
          <a:endParaRPr lang="en-GB" dirty="0"/>
        </a:p>
      </dgm:t>
    </dgm:pt>
    <dgm:pt modelId="{499E9596-5958-4954-8FA5-752E0812FFEF}" type="parTrans" cxnId="{A36A6C5A-74E2-4EDD-A66D-8FD373467337}">
      <dgm:prSet/>
      <dgm:spPr/>
      <dgm:t>
        <a:bodyPr/>
        <a:lstStyle/>
        <a:p>
          <a:endParaRPr lang="en-GB"/>
        </a:p>
      </dgm:t>
    </dgm:pt>
    <dgm:pt modelId="{4802D2F4-7A0F-412C-BD96-80F6F90C6AC7}" type="sibTrans" cxnId="{A36A6C5A-74E2-4EDD-A66D-8FD373467337}">
      <dgm:prSet/>
      <dgm:spPr/>
      <dgm:t>
        <a:bodyPr/>
        <a:lstStyle/>
        <a:p>
          <a:endParaRPr lang="en-GB"/>
        </a:p>
      </dgm:t>
    </dgm:pt>
    <dgm:pt modelId="{B68D5BA9-B3B4-4C9A-95F7-729BF9022FFA}" type="pres">
      <dgm:prSet presAssocID="{A6B54CE0-7976-44DB-B48A-1720C28E6D03}" presName="linear" presStyleCnt="0">
        <dgm:presLayoutVars>
          <dgm:dir/>
          <dgm:animLvl val="lvl"/>
          <dgm:resizeHandles val="exact"/>
        </dgm:presLayoutVars>
      </dgm:prSet>
      <dgm:spPr/>
      <dgm:t>
        <a:bodyPr/>
        <a:lstStyle/>
        <a:p>
          <a:endParaRPr lang="en-GB"/>
        </a:p>
      </dgm:t>
    </dgm:pt>
    <dgm:pt modelId="{7ED0C296-61E5-487F-B491-BB4CB4CA8066}" type="pres">
      <dgm:prSet presAssocID="{55FF493A-451A-4C83-B599-B0843C2311F8}" presName="parentLin" presStyleCnt="0"/>
      <dgm:spPr/>
      <dgm:t>
        <a:bodyPr/>
        <a:lstStyle/>
        <a:p>
          <a:endParaRPr lang="en-GB"/>
        </a:p>
      </dgm:t>
    </dgm:pt>
    <dgm:pt modelId="{D2EE659B-0402-442D-AAC9-59BB81C4DF49}" type="pres">
      <dgm:prSet presAssocID="{55FF493A-451A-4C83-B599-B0843C2311F8}" presName="parentLeftMargin" presStyleLbl="node1" presStyleIdx="0" presStyleCnt="2"/>
      <dgm:spPr/>
      <dgm:t>
        <a:bodyPr/>
        <a:lstStyle/>
        <a:p>
          <a:endParaRPr lang="en-GB"/>
        </a:p>
      </dgm:t>
    </dgm:pt>
    <dgm:pt modelId="{67D7DE18-0B28-491C-9148-3F0B33B23359}" type="pres">
      <dgm:prSet presAssocID="{55FF493A-451A-4C83-B599-B0843C2311F8}" presName="parentText" presStyleLbl="node1" presStyleIdx="0" presStyleCnt="2">
        <dgm:presLayoutVars>
          <dgm:chMax val="0"/>
          <dgm:bulletEnabled val="1"/>
        </dgm:presLayoutVars>
      </dgm:prSet>
      <dgm:spPr/>
      <dgm:t>
        <a:bodyPr/>
        <a:lstStyle/>
        <a:p>
          <a:endParaRPr lang="en-GB"/>
        </a:p>
      </dgm:t>
    </dgm:pt>
    <dgm:pt modelId="{FB9A58E1-4E87-43CB-822D-1BE7398B697B}" type="pres">
      <dgm:prSet presAssocID="{55FF493A-451A-4C83-B599-B0843C2311F8}" presName="negativeSpace" presStyleCnt="0"/>
      <dgm:spPr/>
      <dgm:t>
        <a:bodyPr/>
        <a:lstStyle/>
        <a:p>
          <a:endParaRPr lang="en-GB"/>
        </a:p>
      </dgm:t>
    </dgm:pt>
    <dgm:pt modelId="{83306F41-D3AC-4DEC-8EB1-0D90584F5DBD}" type="pres">
      <dgm:prSet presAssocID="{55FF493A-451A-4C83-B599-B0843C2311F8}" presName="childText" presStyleLbl="conFgAcc1" presStyleIdx="0" presStyleCnt="2">
        <dgm:presLayoutVars>
          <dgm:bulletEnabled val="1"/>
        </dgm:presLayoutVars>
      </dgm:prSet>
      <dgm:spPr/>
      <dgm:t>
        <a:bodyPr/>
        <a:lstStyle/>
        <a:p>
          <a:endParaRPr lang="en-GB"/>
        </a:p>
      </dgm:t>
    </dgm:pt>
    <dgm:pt modelId="{AC11C1FE-6A0A-4430-AB2B-12B24096C5BE}" type="pres">
      <dgm:prSet presAssocID="{2F8C6CE6-115A-4094-9FB2-8493940B7C01}" presName="spaceBetweenRectangles" presStyleCnt="0"/>
      <dgm:spPr/>
      <dgm:t>
        <a:bodyPr/>
        <a:lstStyle/>
        <a:p>
          <a:endParaRPr lang="en-GB"/>
        </a:p>
      </dgm:t>
    </dgm:pt>
    <dgm:pt modelId="{DF66071E-5159-455F-A545-909433181143}" type="pres">
      <dgm:prSet presAssocID="{D5246884-7378-4365-99B4-F75F9FDADE9D}" presName="parentLin" presStyleCnt="0"/>
      <dgm:spPr/>
      <dgm:t>
        <a:bodyPr/>
        <a:lstStyle/>
        <a:p>
          <a:endParaRPr lang="en-GB"/>
        </a:p>
      </dgm:t>
    </dgm:pt>
    <dgm:pt modelId="{0B1C5817-6F7D-4195-A9C5-93A7645F1486}" type="pres">
      <dgm:prSet presAssocID="{D5246884-7378-4365-99B4-F75F9FDADE9D}" presName="parentLeftMargin" presStyleLbl="node1" presStyleIdx="0" presStyleCnt="2"/>
      <dgm:spPr/>
      <dgm:t>
        <a:bodyPr/>
        <a:lstStyle/>
        <a:p>
          <a:endParaRPr lang="en-GB"/>
        </a:p>
      </dgm:t>
    </dgm:pt>
    <dgm:pt modelId="{2F66F0EC-8AB9-413C-8BA2-AB6C34C57C34}" type="pres">
      <dgm:prSet presAssocID="{D5246884-7378-4365-99B4-F75F9FDADE9D}" presName="parentText" presStyleLbl="node1" presStyleIdx="1" presStyleCnt="2" custLinFactNeighborY="15644">
        <dgm:presLayoutVars>
          <dgm:chMax val="0"/>
          <dgm:bulletEnabled val="1"/>
        </dgm:presLayoutVars>
      </dgm:prSet>
      <dgm:spPr/>
      <dgm:t>
        <a:bodyPr/>
        <a:lstStyle/>
        <a:p>
          <a:endParaRPr lang="en-GB"/>
        </a:p>
      </dgm:t>
    </dgm:pt>
    <dgm:pt modelId="{CED75A1D-1F21-48B5-BC60-08117ADF2E7E}" type="pres">
      <dgm:prSet presAssocID="{D5246884-7378-4365-99B4-F75F9FDADE9D}" presName="negativeSpace" presStyleCnt="0"/>
      <dgm:spPr/>
      <dgm:t>
        <a:bodyPr/>
        <a:lstStyle/>
        <a:p>
          <a:endParaRPr lang="en-GB"/>
        </a:p>
      </dgm:t>
    </dgm:pt>
    <dgm:pt modelId="{33ED8335-C01C-45E5-B2E2-0334A7074DE8}" type="pres">
      <dgm:prSet presAssocID="{D5246884-7378-4365-99B4-F75F9FDADE9D}" presName="childText" presStyleLbl="conFgAcc1" presStyleIdx="1" presStyleCnt="2" custLinFactNeighborX="-62000" custLinFactNeighborY="31288">
        <dgm:presLayoutVars>
          <dgm:bulletEnabled val="1"/>
        </dgm:presLayoutVars>
      </dgm:prSet>
      <dgm:spPr/>
      <dgm:t>
        <a:bodyPr/>
        <a:lstStyle/>
        <a:p>
          <a:endParaRPr lang="en-GB"/>
        </a:p>
      </dgm:t>
    </dgm:pt>
  </dgm:ptLst>
  <dgm:cxnLst>
    <dgm:cxn modelId="{4C456009-5D5F-450F-9F9A-52BB5C21E939}" type="presOf" srcId="{55FF493A-451A-4C83-B599-B0843C2311F8}" destId="{67D7DE18-0B28-491C-9148-3F0B33B23359}" srcOrd="1" destOrd="0" presId="urn:microsoft.com/office/officeart/2005/8/layout/list1"/>
    <dgm:cxn modelId="{E2A8E38F-81E9-4C1A-B402-490129A8F503}" srcId="{D5246884-7378-4365-99B4-F75F9FDADE9D}" destId="{462F7010-787C-4680-B9CC-64D64979502D}" srcOrd="0" destOrd="0" parTransId="{C426255F-0975-4376-B08E-2D443ECD2964}" sibTransId="{97C8B51E-22B4-46C9-A9DE-EEF7A0D51427}"/>
    <dgm:cxn modelId="{CB377933-245B-4BDA-8009-95805D4346B7}" srcId="{55FF493A-451A-4C83-B599-B0843C2311F8}" destId="{E78AA9E4-5CB8-4CE5-8FCD-DC463BDC2716}" srcOrd="1" destOrd="0" parTransId="{A7C1C092-D25E-403E-B5EA-4ACC10CE1491}" sibTransId="{7DE78CEB-A63D-4E67-A228-5EA821A16AAB}"/>
    <dgm:cxn modelId="{3F04DDE0-7C50-48A8-AFFB-0881A40BC02C}" srcId="{D5246884-7378-4365-99B4-F75F9FDADE9D}" destId="{3D74BD45-53A4-4E3A-ACFF-435CD3DAB5D6}" srcOrd="2" destOrd="0" parTransId="{865DC8F2-8DF8-49CD-93E7-06C900BBA394}" sibTransId="{647B83E4-3C3F-4F0F-8F71-8036902211AF}"/>
    <dgm:cxn modelId="{12BB692D-BBC4-4557-9332-0C0D6F3A3806}" type="presOf" srcId="{55FF493A-451A-4C83-B599-B0843C2311F8}" destId="{D2EE659B-0402-442D-AAC9-59BB81C4DF49}" srcOrd="0" destOrd="0" presId="urn:microsoft.com/office/officeart/2005/8/layout/list1"/>
    <dgm:cxn modelId="{592FE730-5254-460E-9C92-157234179DE6}" type="presOf" srcId="{E78AA9E4-5CB8-4CE5-8FCD-DC463BDC2716}" destId="{83306F41-D3AC-4DEC-8EB1-0D90584F5DBD}" srcOrd="0" destOrd="1" presId="urn:microsoft.com/office/officeart/2005/8/layout/list1"/>
    <dgm:cxn modelId="{92FC839D-1274-4D2D-9FBA-B05CF674FD96}" type="presOf" srcId="{FE961643-61CC-421D-A592-FC63EE651D4D}" destId="{33ED8335-C01C-45E5-B2E2-0334A7074DE8}" srcOrd="0" destOrd="1" presId="urn:microsoft.com/office/officeart/2005/8/layout/list1"/>
    <dgm:cxn modelId="{D39E3002-6264-46A5-8F3C-4FECBF9B51D1}" type="presOf" srcId="{D5246884-7378-4365-99B4-F75F9FDADE9D}" destId="{0B1C5817-6F7D-4195-A9C5-93A7645F1486}" srcOrd="0" destOrd="0" presId="urn:microsoft.com/office/officeart/2005/8/layout/list1"/>
    <dgm:cxn modelId="{490D09CF-27B6-4BA6-B222-A0848EC1B036}" type="presOf" srcId="{B1927776-4E2F-4691-B56F-CBA76C6AF32F}" destId="{33ED8335-C01C-45E5-B2E2-0334A7074DE8}" srcOrd="0" destOrd="4" presId="urn:microsoft.com/office/officeart/2005/8/layout/list1"/>
    <dgm:cxn modelId="{F0DE4190-E24D-4B72-A6A8-C39256E9948F}" srcId="{A6B54CE0-7976-44DB-B48A-1720C28E6D03}" destId="{D5246884-7378-4365-99B4-F75F9FDADE9D}" srcOrd="1" destOrd="0" parTransId="{3244B7A9-F7E8-4B7A-AD25-595A9385A550}" sibTransId="{2058FFAF-9A09-4B42-82DD-ACD9D5CB43C7}"/>
    <dgm:cxn modelId="{0852B217-2395-4F88-AD31-40E725C0B5C5}" srcId="{55FF493A-451A-4C83-B599-B0843C2311F8}" destId="{B6E1B146-4F88-4729-ADC1-626DB3EAFE8C}" srcOrd="4" destOrd="0" parTransId="{14E432A5-0B99-400A-B690-2898B2DE570C}" sibTransId="{3700C37D-6FE4-4C87-B298-B30D175B63F7}"/>
    <dgm:cxn modelId="{0B0ED41E-55BA-4956-A485-EAF6366A4583}" type="presOf" srcId="{D5246884-7378-4365-99B4-F75F9FDADE9D}" destId="{2F66F0EC-8AB9-413C-8BA2-AB6C34C57C34}" srcOrd="1" destOrd="0" presId="urn:microsoft.com/office/officeart/2005/8/layout/list1"/>
    <dgm:cxn modelId="{6CB85D6C-9B6E-4AF2-ADFF-B25DBC367CFB}" type="presOf" srcId="{A6B54CE0-7976-44DB-B48A-1720C28E6D03}" destId="{B68D5BA9-B3B4-4C9A-95F7-729BF9022FFA}" srcOrd="0" destOrd="0" presId="urn:microsoft.com/office/officeart/2005/8/layout/list1"/>
    <dgm:cxn modelId="{B427C6C4-5F6F-4265-9A36-6229E9F00381}" srcId="{D5246884-7378-4365-99B4-F75F9FDADE9D}" destId="{2E93B7E3-B663-4DAC-BD61-80B027F40FB4}" srcOrd="3" destOrd="0" parTransId="{85FAD84A-DFF4-4E81-8D4E-2D7B4104D0E0}" sibTransId="{16D14F20-DFE9-478F-9AA5-D764D98AE9D0}"/>
    <dgm:cxn modelId="{F8B4B433-08DD-4C05-8825-B35955A80D2C}" type="presOf" srcId="{B6E1B146-4F88-4729-ADC1-626DB3EAFE8C}" destId="{83306F41-D3AC-4DEC-8EB1-0D90584F5DBD}" srcOrd="0" destOrd="4" presId="urn:microsoft.com/office/officeart/2005/8/layout/list1"/>
    <dgm:cxn modelId="{720A5B5C-8E6E-4D9F-A0C1-7EB0B123D050}" type="presOf" srcId="{09C40775-0A2C-41FC-B0C3-11FBBA03B447}" destId="{83306F41-D3AC-4DEC-8EB1-0D90584F5DBD}" srcOrd="0" destOrd="0" presId="urn:microsoft.com/office/officeart/2005/8/layout/list1"/>
    <dgm:cxn modelId="{6B02F524-8DC6-4823-8B0E-F59B02D3A73C}" type="presOf" srcId="{D9E7B98F-460F-4292-8D06-1749454FDBD3}" destId="{33ED8335-C01C-45E5-B2E2-0334A7074DE8}" srcOrd="0" destOrd="5" presId="urn:microsoft.com/office/officeart/2005/8/layout/list1"/>
    <dgm:cxn modelId="{E9AA9E02-8C52-4E4D-9662-C78424A1FA49}" srcId="{D5246884-7378-4365-99B4-F75F9FDADE9D}" destId="{D9E7B98F-460F-4292-8D06-1749454FDBD3}" srcOrd="5" destOrd="0" parTransId="{C450345A-DFE2-4BF3-86FC-B1DDF331EBEF}" sibTransId="{0C9C6DAF-F9DF-4ED5-A972-429EEFE10A8D}"/>
    <dgm:cxn modelId="{A36A6C5A-74E2-4EDD-A66D-8FD373467337}" srcId="{D5246884-7378-4365-99B4-F75F9FDADE9D}" destId="{FE961643-61CC-421D-A592-FC63EE651D4D}" srcOrd="1" destOrd="0" parTransId="{499E9596-5958-4954-8FA5-752E0812FFEF}" sibTransId="{4802D2F4-7A0F-412C-BD96-80F6F90C6AC7}"/>
    <dgm:cxn modelId="{5F16B395-DA09-4432-A94E-72F5DE4E93D2}" type="presOf" srcId="{EF8B5A23-21E0-45BA-8A57-3ECFF7BAF4E3}" destId="{83306F41-D3AC-4DEC-8EB1-0D90584F5DBD}" srcOrd="0" destOrd="3" presId="urn:microsoft.com/office/officeart/2005/8/layout/list1"/>
    <dgm:cxn modelId="{7FACFA04-39AC-4A77-A9B5-41C1EEFA31F2}" srcId="{55FF493A-451A-4C83-B599-B0843C2311F8}" destId="{BB8B5E96-4702-4957-AF2F-E843F63A2392}" srcOrd="2" destOrd="0" parTransId="{389B8FDD-984B-4B63-A099-8FF8C75A54A2}" sibTransId="{5232A042-A755-424F-8239-DCDA227726C6}"/>
    <dgm:cxn modelId="{DD4633D4-BDBE-4EAF-BCA7-DFCE2586D5FF}" type="presOf" srcId="{2E93B7E3-B663-4DAC-BD61-80B027F40FB4}" destId="{33ED8335-C01C-45E5-B2E2-0334A7074DE8}" srcOrd="0" destOrd="3" presId="urn:microsoft.com/office/officeart/2005/8/layout/list1"/>
    <dgm:cxn modelId="{FEA54782-A4BE-466E-8074-FC5D4B1B56E6}" srcId="{A6B54CE0-7976-44DB-B48A-1720C28E6D03}" destId="{55FF493A-451A-4C83-B599-B0843C2311F8}" srcOrd="0" destOrd="0" parTransId="{1A068F65-80E3-414B-800B-6C10EC436A29}" sibTransId="{2F8C6CE6-115A-4094-9FB2-8493940B7C01}"/>
    <dgm:cxn modelId="{9E096EA7-705B-457A-ACA4-ED45C99BE367}" type="presOf" srcId="{462F7010-787C-4680-B9CC-64D64979502D}" destId="{33ED8335-C01C-45E5-B2E2-0334A7074DE8}" srcOrd="0" destOrd="0" presId="urn:microsoft.com/office/officeart/2005/8/layout/list1"/>
    <dgm:cxn modelId="{D1D999BC-7855-4498-B9AF-634B79ED8AEB}" type="presOf" srcId="{BB8B5E96-4702-4957-AF2F-E843F63A2392}" destId="{83306F41-D3AC-4DEC-8EB1-0D90584F5DBD}" srcOrd="0" destOrd="2" presId="urn:microsoft.com/office/officeart/2005/8/layout/list1"/>
    <dgm:cxn modelId="{1CE9EC70-EBEB-49B9-9DE5-846B8874EEC9}" srcId="{D5246884-7378-4365-99B4-F75F9FDADE9D}" destId="{B1927776-4E2F-4691-B56F-CBA76C6AF32F}" srcOrd="4" destOrd="0" parTransId="{AA7C9ECA-D94A-4B4D-8846-0B24A47F2804}" sibTransId="{25B86987-8FA2-4D49-976C-AD72C76F33B5}"/>
    <dgm:cxn modelId="{5510346D-2874-40D7-9ACE-AD59519E3F71}" srcId="{55FF493A-451A-4C83-B599-B0843C2311F8}" destId="{EF8B5A23-21E0-45BA-8A57-3ECFF7BAF4E3}" srcOrd="3" destOrd="0" parTransId="{05D6BD7D-CFAE-4E34-A182-BD69FD5B1BEB}" sibTransId="{B0F1610B-A1D2-42E0-AFD3-6D689C81CFC3}"/>
    <dgm:cxn modelId="{4011ED2F-F8CF-42A0-BCE3-DBF45A7C7FEE}" srcId="{55FF493A-451A-4C83-B599-B0843C2311F8}" destId="{09C40775-0A2C-41FC-B0C3-11FBBA03B447}" srcOrd="0" destOrd="0" parTransId="{1F381B2D-BC33-42E4-A046-53FADB945DD1}" sibTransId="{DFF74D00-121F-4C07-824D-83F33E958B05}"/>
    <dgm:cxn modelId="{C63429CB-F554-4E17-9232-314D8D912039}" type="presOf" srcId="{9ADDA446-5265-4B6B-8FC3-3EB782209A52}" destId="{83306F41-D3AC-4DEC-8EB1-0D90584F5DBD}" srcOrd="0" destOrd="5" presId="urn:microsoft.com/office/officeart/2005/8/layout/list1"/>
    <dgm:cxn modelId="{811FE9A9-E3AB-4BEF-B55A-95E8FD755FCC}" type="presOf" srcId="{3D74BD45-53A4-4E3A-ACFF-435CD3DAB5D6}" destId="{33ED8335-C01C-45E5-B2E2-0334A7074DE8}" srcOrd="0" destOrd="2" presId="urn:microsoft.com/office/officeart/2005/8/layout/list1"/>
    <dgm:cxn modelId="{0312E4C0-9F7A-4A3F-B60A-26AC47D4C850}" srcId="{55FF493A-451A-4C83-B599-B0843C2311F8}" destId="{9ADDA446-5265-4B6B-8FC3-3EB782209A52}" srcOrd="5" destOrd="0" parTransId="{999576C5-1680-405B-B52A-747E5AFD53CB}" sibTransId="{95BF2B34-9BA8-45B7-8CF3-7DD496E479F3}"/>
    <dgm:cxn modelId="{95431BD5-4C25-4AF5-BAEF-EB8964106092}" type="presParOf" srcId="{B68D5BA9-B3B4-4C9A-95F7-729BF9022FFA}" destId="{7ED0C296-61E5-487F-B491-BB4CB4CA8066}" srcOrd="0" destOrd="0" presId="urn:microsoft.com/office/officeart/2005/8/layout/list1"/>
    <dgm:cxn modelId="{B48C75C8-5725-49A1-9507-B11ACD8894C1}" type="presParOf" srcId="{7ED0C296-61E5-487F-B491-BB4CB4CA8066}" destId="{D2EE659B-0402-442D-AAC9-59BB81C4DF49}" srcOrd="0" destOrd="0" presId="urn:microsoft.com/office/officeart/2005/8/layout/list1"/>
    <dgm:cxn modelId="{F0073036-17D8-41D6-A084-BB82BB258C4E}" type="presParOf" srcId="{7ED0C296-61E5-487F-B491-BB4CB4CA8066}" destId="{67D7DE18-0B28-491C-9148-3F0B33B23359}" srcOrd="1" destOrd="0" presId="urn:microsoft.com/office/officeart/2005/8/layout/list1"/>
    <dgm:cxn modelId="{233054E6-AFDC-48EA-8BCF-4947D263B53A}" type="presParOf" srcId="{B68D5BA9-B3B4-4C9A-95F7-729BF9022FFA}" destId="{FB9A58E1-4E87-43CB-822D-1BE7398B697B}" srcOrd="1" destOrd="0" presId="urn:microsoft.com/office/officeart/2005/8/layout/list1"/>
    <dgm:cxn modelId="{5D1864FD-8410-483C-8512-2755F28D0498}" type="presParOf" srcId="{B68D5BA9-B3B4-4C9A-95F7-729BF9022FFA}" destId="{83306F41-D3AC-4DEC-8EB1-0D90584F5DBD}" srcOrd="2" destOrd="0" presId="urn:microsoft.com/office/officeart/2005/8/layout/list1"/>
    <dgm:cxn modelId="{70564CA7-A008-48E0-8110-A1A12FC426AA}" type="presParOf" srcId="{B68D5BA9-B3B4-4C9A-95F7-729BF9022FFA}" destId="{AC11C1FE-6A0A-4430-AB2B-12B24096C5BE}" srcOrd="3" destOrd="0" presId="urn:microsoft.com/office/officeart/2005/8/layout/list1"/>
    <dgm:cxn modelId="{1D73935E-495E-44FE-8422-8ECD4FE767CC}" type="presParOf" srcId="{B68D5BA9-B3B4-4C9A-95F7-729BF9022FFA}" destId="{DF66071E-5159-455F-A545-909433181143}" srcOrd="4" destOrd="0" presId="urn:microsoft.com/office/officeart/2005/8/layout/list1"/>
    <dgm:cxn modelId="{5B925AFC-F9B4-465E-8546-B9E3FAFE40D1}" type="presParOf" srcId="{DF66071E-5159-455F-A545-909433181143}" destId="{0B1C5817-6F7D-4195-A9C5-93A7645F1486}" srcOrd="0" destOrd="0" presId="urn:microsoft.com/office/officeart/2005/8/layout/list1"/>
    <dgm:cxn modelId="{47C567D4-3A91-48CB-9DE6-43C9EBE94733}" type="presParOf" srcId="{DF66071E-5159-455F-A545-909433181143}" destId="{2F66F0EC-8AB9-413C-8BA2-AB6C34C57C34}" srcOrd="1" destOrd="0" presId="urn:microsoft.com/office/officeart/2005/8/layout/list1"/>
    <dgm:cxn modelId="{E8137D9F-BE68-4B3F-B2E8-6D6E30B6544B}" type="presParOf" srcId="{B68D5BA9-B3B4-4C9A-95F7-729BF9022FFA}" destId="{CED75A1D-1F21-48B5-BC60-08117ADF2E7E}" srcOrd="5" destOrd="0" presId="urn:microsoft.com/office/officeart/2005/8/layout/list1"/>
    <dgm:cxn modelId="{E59AAA58-26BA-457A-A45C-420B827BF97B}" type="presParOf" srcId="{B68D5BA9-B3B4-4C9A-95F7-729BF9022FFA}" destId="{33ED8335-C01C-45E5-B2E2-0334A7074DE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6F41-D3AC-4DEC-8EB1-0D90584F5DBD}">
      <dsp:nvSpPr>
        <dsp:cNvPr id="0" name=""/>
        <dsp:cNvSpPr/>
      </dsp:nvSpPr>
      <dsp:spPr>
        <a:xfrm>
          <a:off x="0" y="589767"/>
          <a:ext cx="3600400" cy="1795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31" tIns="208280" rIns="279431" bIns="71120" numCol="1" spcCol="1270" anchor="t" anchorCtr="0">
          <a:noAutofit/>
        </a:bodyPr>
        <a:lstStyle/>
        <a:p>
          <a:pPr marL="177800" lvl="1" indent="-177800" algn="l" defTabSz="444500">
            <a:lnSpc>
              <a:spcPct val="150000"/>
            </a:lnSpc>
            <a:spcBef>
              <a:spcPct val="0"/>
            </a:spcBef>
            <a:spcAft>
              <a:spcPct val="15000"/>
            </a:spcAft>
            <a:buChar char="••"/>
          </a:pPr>
          <a:r>
            <a:rPr lang="en-GB" sz="1000" kern="1200" dirty="0" smtClean="0"/>
            <a:t>Improved user interface</a:t>
          </a:r>
          <a:endParaRPr lang="en-GB" sz="1000" kern="1200" dirty="0"/>
        </a:p>
        <a:p>
          <a:pPr marL="177800" lvl="1" indent="-177800" algn="l" defTabSz="444500">
            <a:lnSpc>
              <a:spcPct val="150000"/>
            </a:lnSpc>
            <a:spcBef>
              <a:spcPct val="0"/>
            </a:spcBef>
            <a:spcAft>
              <a:spcPct val="15000"/>
            </a:spcAft>
            <a:buChar char="••"/>
          </a:pPr>
          <a:r>
            <a:rPr lang="en-GB" sz="1000" kern="1200" dirty="0" smtClean="0"/>
            <a:t>Flexible search capability</a:t>
          </a:r>
          <a:endParaRPr lang="en-GB" sz="1000" kern="1200" dirty="0"/>
        </a:p>
        <a:p>
          <a:pPr marL="177800" lvl="1" indent="-177800" algn="l" defTabSz="444500">
            <a:lnSpc>
              <a:spcPct val="150000"/>
            </a:lnSpc>
            <a:spcBef>
              <a:spcPct val="0"/>
            </a:spcBef>
            <a:spcAft>
              <a:spcPct val="15000"/>
            </a:spcAft>
            <a:buChar char="••"/>
          </a:pPr>
          <a:r>
            <a:rPr lang="en-GB" sz="1000" kern="1200" dirty="0" smtClean="0"/>
            <a:t>Revised RIFs</a:t>
          </a:r>
          <a:endParaRPr lang="en-GB" sz="1000" kern="1200" dirty="0"/>
        </a:p>
        <a:p>
          <a:pPr marL="177800" lvl="1" indent="-177800" algn="l" defTabSz="444500">
            <a:lnSpc>
              <a:spcPct val="150000"/>
            </a:lnSpc>
            <a:spcBef>
              <a:spcPct val="0"/>
            </a:spcBef>
            <a:spcAft>
              <a:spcPct val="15000"/>
            </a:spcAft>
            <a:buChar char="••"/>
          </a:pPr>
          <a:r>
            <a:rPr lang="en-GB" sz="1000" kern="1200" dirty="0" smtClean="0"/>
            <a:t>Revised MMs</a:t>
          </a:r>
          <a:endParaRPr lang="en-GB" sz="1000" kern="1200" dirty="0"/>
        </a:p>
        <a:p>
          <a:pPr marL="177800" lvl="1" indent="-177800" algn="l" defTabSz="444500">
            <a:lnSpc>
              <a:spcPct val="150000"/>
            </a:lnSpc>
            <a:spcBef>
              <a:spcPct val="0"/>
            </a:spcBef>
            <a:spcAft>
              <a:spcPct val="15000"/>
            </a:spcAft>
            <a:buChar char="••"/>
          </a:pPr>
          <a:r>
            <a:rPr lang="en-GB" sz="1000" kern="1200" dirty="0" smtClean="0"/>
            <a:t>Consolidated guidance</a:t>
          </a:r>
          <a:endParaRPr lang="en-GB" sz="1000" kern="1200" dirty="0"/>
        </a:p>
        <a:p>
          <a:pPr marL="177800" lvl="1" indent="-177800" algn="l" defTabSz="444500">
            <a:lnSpc>
              <a:spcPct val="150000"/>
            </a:lnSpc>
            <a:spcBef>
              <a:spcPct val="0"/>
            </a:spcBef>
            <a:spcAft>
              <a:spcPct val="15000"/>
            </a:spcAft>
            <a:buChar char="••"/>
          </a:pPr>
          <a:r>
            <a:rPr lang="en-GB" sz="1000" kern="1200" dirty="0" smtClean="0"/>
            <a:t>Updated homepage, links and guidance</a:t>
          </a:r>
          <a:endParaRPr lang="en-GB" sz="1000" kern="1200" dirty="0"/>
        </a:p>
      </dsp:txBody>
      <dsp:txXfrm>
        <a:off x="0" y="589767"/>
        <a:ext cx="3600400" cy="1795500"/>
      </dsp:txXfrm>
    </dsp:sp>
    <dsp:sp modelId="{67D7DE18-0B28-491C-9148-3F0B33B23359}">
      <dsp:nvSpPr>
        <dsp:cNvPr id="0" name=""/>
        <dsp:cNvSpPr/>
      </dsp:nvSpPr>
      <dsp:spPr>
        <a:xfrm>
          <a:off x="180020" y="442167"/>
          <a:ext cx="2520280"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61" tIns="0" rIns="95261" bIns="0" numCol="1" spcCol="1270" anchor="ctr" anchorCtr="0">
          <a:noAutofit/>
        </a:bodyPr>
        <a:lstStyle/>
        <a:p>
          <a:pPr lvl="0" algn="l" defTabSz="444500">
            <a:lnSpc>
              <a:spcPct val="90000"/>
            </a:lnSpc>
            <a:spcBef>
              <a:spcPct val="0"/>
            </a:spcBef>
            <a:spcAft>
              <a:spcPct val="35000"/>
            </a:spcAft>
          </a:pPr>
          <a:r>
            <a:rPr lang="en-GB" sz="1000" kern="1200" dirty="0" smtClean="0"/>
            <a:t>RSSB T1053: </a:t>
          </a:r>
          <a:r>
            <a:rPr lang="en-GB" sz="1000" b="1" kern="1200" dirty="0" smtClean="0"/>
            <a:t>Revised content</a:t>
          </a:r>
          <a:endParaRPr lang="en-GB" sz="1000" b="1" kern="1200" dirty="0"/>
        </a:p>
      </dsp:txBody>
      <dsp:txXfrm>
        <a:off x="194430" y="456577"/>
        <a:ext cx="2491460" cy="266380"/>
      </dsp:txXfrm>
    </dsp:sp>
    <dsp:sp modelId="{33ED8335-C01C-45E5-B2E2-0334A7074DE8}">
      <dsp:nvSpPr>
        <dsp:cNvPr id="0" name=""/>
        <dsp:cNvSpPr/>
      </dsp:nvSpPr>
      <dsp:spPr>
        <a:xfrm>
          <a:off x="0" y="2633049"/>
          <a:ext cx="3600400" cy="17955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31" tIns="208280" rIns="279431" bIns="71120" numCol="1" spcCol="1270" anchor="t" anchorCtr="0">
          <a:noAutofit/>
        </a:bodyPr>
        <a:lstStyle/>
        <a:p>
          <a:pPr marL="177800" marR="0" lvl="1" indent="-177800" algn="l" defTabSz="444500" eaLnBrk="1" fontAlgn="auto" latinLnBrk="0" hangingPunct="1">
            <a:lnSpc>
              <a:spcPct val="150000"/>
            </a:lnSpc>
            <a:spcBef>
              <a:spcPct val="0"/>
            </a:spcBef>
            <a:spcAft>
              <a:spcPct val="15000"/>
            </a:spcAft>
            <a:buClrTx/>
            <a:buSzTx/>
            <a:buFontTx/>
            <a:buChar char="••"/>
            <a:tabLst/>
            <a:defRPr/>
          </a:pPr>
          <a:r>
            <a:rPr lang="en-GB" sz="1000" kern="1200" dirty="0" smtClean="0"/>
            <a:t>Increased filtering capabilities</a:t>
          </a:r>
          <a:endParaRPr lang="en-GB" sz="1000" kern="1200" dirty="0"/>
        </a:p>
        <a:p>
          <a:pPr marL="177800" lvl="1" indent="-177800" algn="l" defTabSz="444500">
            <a:lnSpc>
              <a:spcPct val="150000"/>
            </a:lnSpc>
            <a:spcBef>
              <a:spcPct val="0"/>
            </a:spcBef>
            <a:spcAft>
              <a:spcPct val="15000"/>
            </a:spcAft>
            <a:buChar char="••"/>
          </a:pPr>
          <a:r>
            <a:rPr lang="en-GB" sz="1000" kern="1200" dirty="0" smtClean="0"/>
            <a:t>MM comments function</a:t>
          </a:r>
          <a:endParaRPr lang="en-GB" sz="1000" kern="1200" dirty="0"/>
        </a:p>
        <a:p>
          <a:pPr marL="177800" lvl="1" indent="-177800" algn="l" defTabSz="444500">
            <a:lnSpc>
              <a:spcPct val="150000"/>
            </a:lnSpc>
            <a:spcBef>
              <a:spcPct val="0"/>
            </a:spcBef>
            <a:spcAft>
              <a:spcPct val="15000"/>
            </a:spcAft>
            <a:buChar char="••"/>
          </a:pPr>
          <a:r>
            <a:rPr lang="en-GB" sz="1000" kern="1200" dirty="0" smtClean="0"/>
            <a:t>Training slides</a:t>
          </a:r>
          <a:endParaRPr lang="en-GB" sz="1000" kern="1200" dirty="0"/>
        </a:p>
        <a:p>
          <a:pPr marL="177800" marR="0" lvl="1" indent="-177800" algn="l" defTabSz="444500" eaLnBrk="1" fontAlgn="auto" latinLnBrk="0" hangingPunct="1">
            <a:lnSpc>
              <a:spcPct val="150000"/>
            </a:lnSpc>
            <a:spcBef>
              <a:spcPct val="0"/>
            </a:spcBef>
            <a:spcAft>
              <a:spcPct val="15000"/>
            </a:spcAft>
            <a:buClrTx/>
            <a:buSzTx/>
            <a:buFontTx/>
            <a:buChar char="••"/>
            <a:tabLst/>
            <a:defRPr/>
          </a:pPr>
          <a:r>
            <a:rPr lang="en-GB" sz="1000" kern="1200" dirty="0" smtClean="0"/>
            <a:t>Sort results by ‘most viewed’</a:t>
          </a:r>
        </a:p>
        <a:p>
          <a:pPr marL="177800" lvl="1" indent="-177800" algn="l" defTabSz="444500">
            <a:lnSpc>
              <a:spcPct val="150000"/>
            </a:lnSpc>
            <a:spcBef>
              <a:spcPct val="0"/>
            </a:spcBef>
            <a:spcAft>
              <a:spcPct val="15000"/>
            </a:spcAft>
            <a:buChar char="••"/>
          </a:pPr>
          <a:r>
            <a:rPr lang="en-GB" sz="1000" kern="1200" dirty="0" smtClean="0"/>
            <a:t>Intelligent keyword search</a:t>
          </a:r>
          <a:endParaRPr lang="en-GB" sz="1000" kern="1200" dirty="0"/>
        </a:p>
        <a:p>
          <a:pPr marL="177800" marR="0" lvl="1" indent="-177800" algn="l" defTabSz="914400" eaLnBrk="1" fontAlgn="auto" latinLnBrk="0" hangingPunct="1">
            <a:lnSpc>
              <a:spcPct val="150000"/>
            </a:lnSpc>
            <a:spcBef>
              <a:spcPct val="0"/>
            </a:spcBef>
            <a:spcAft>
              <a:spcPts val="0"/>
            </a:spcAft>
            <a:buClrTx/>
            <a:buSzTx/>
            <a:buFontTx/>
            <a:buChar char="••"/>
            <a:tabLst/>
            <a:defRPr/>
          </a:pPr>
          <a:r>
            <a:rPr lang="en-GB" sz="1000" kern="1200" dirty="0" smtClean="0"/>
            <a:t>Export to PDF and email an MS Word document</a:t>
          </a:r>
        </a:p>
      </dsp:txBody>
      <dsp:txXfrm>
        <a:off x="0" y="2633049"/>
        <a:ext cx="3600400" cy="1795500"/>
      </dsp:txXfrm>
    </dsp:sp>
    <dsp:sp modelId="{2F66F0EC-8AB9-413C-8BA2-AB6C34C57C34}">
      <dsp:nvSpPr>
        <dsp:cNvPr id="0" name=""/>
        <dsp:cNvSpPr/>
      </dsp:nvSpPr>
      <dsp:spPr>
        <a:xfrm>
          <a:off x="180020" y="2485449"/>
          <a:ext cx="2520280" cy="2952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61" tIns="0" rIns="95261" bIns="0" numCol="1" spcCol="1270" anchor="ctr" anchorCtr="0">
          <a:noAutofit/>
        </a:bodyPr>
        <a:lstStyle/>
        <a:p>
          <a:pPr lvl="0" algn="l" defTabSz="444500">
            <a:lnSpc>
              <a:spcPct val="90000"/>
            </a:lnSpc>
            <a:spcBef>
              <a:spcPct val="0"/>
            </a:spcBef>
            <a:spcAft>
              <a:spcPct val="35000"/>
            </a:spcAft>
          </a:pPr>
          <a:r>
            <a:rPr lang="en-GB" sz="1000" kern="1200" dirty="0" smtClean="0"/>
            <a:t>RSSB T1053: </a:t>
          </a:r>
          <a:r>
            <a:rPr lang="en-GB" sz="1000" b="1" kern="1200" dirty="0" smtClean="0"/>
            <a:t>New, enhanced functionality</a:t>
          </a:r>
          <a:endParaRPr lang="en-GB" sz="1000" b="1" kern="1200" dirty="0"/>
        </a:p>
      </dsp:txBody>
      <dsp:txXfrm>
        <a:off x="194430" y="2499859"/>
        <a:ext cx="2491460"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757AD3-D198-431D-84C0-A738F4496366}" type="datetimeFigureOut">
              <a:rPr lang="en-GB" smtClean="0"/>
              <a:t>24/03/2015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28242E-8F34-4D3D-88CE-3CC4297689DC}" type="slidenum">
              <a:rPr lang="en-GB" smtClean="0"/>
              <a:t>‹#›</a:t>
            </a:fld>
            <a:endParaRPr lang="en-GB" dirty="0"/>
          </a:p>
        </p:txBody>
      </p:sp>
    </p:spTree>
    <p:extLst>
      <p:ext uri="{BB962C8B-B14F-4D97-AF65-F5344CB8AC3E}">
        <p14:creationId xmlns:p14="http://schemas.microsoft.com/office/powerpoint/2010/main" val="3969766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07288" cy="538728"/>
          </a:xfrm>
        </p:spPr>
        <p:txBody>
          <a:bodyPr/>
          <a:lstStyle>
            <a:lvl1pPr>
              <a:defRPr sz="2800">
                <a:solidFill>
                  <a:srgbClr val="0070C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0" y="1124744"/>
            <a:ext cx="8435280" cy="5001419"/>
          </a:xfrm>
        </p:spPr>
        <p:txBody>
          <a:bodyPr/>
          <a:lstStyle>
            <a:lvl1pPr>
              <a:defRPr sz="2800"/>
            </a:lvl1pPr>
            <a:lvl2pPr marL="720725" indent="-355600">
              <a:buFont typeface="Symbol" panose="05050102010706020507" pitchFamily="18" charset="2"/>
              <a:buChar cha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E757AD3-D198-431D-84C0-A738F4496366}" type="datetimeFigureOut">
              <a:rPr lang="en-GB" smtClean="0"/>
              <a:t>24/03/2015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28242E-8F34-4D3D-88CE-3CC4297689DC}" type="slidenum">
              <a:rPr lang="en-GB" smtClean="0"/>
              <a:t>‹#›</a:t>
            </a:fld>
            <a:endParaRPr lang="en-GB"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4933" y="6336638"/>
            <a:ext cx="1826787" cy="31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0159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a:t>
            </a:fld>
            <a:endParaRPr lang="en-GB" dirty="0"/>
          </a:p>
        </p:txBody>
      </p:sp>
      <p:sp>
        <p:nvSpPr>
          <p:cNvPr id="7" name="Text Placeholder 6"/>
          <p:cNvSpPr>
            <a:spLocks noGrp="1"/>
          </p:cNvSpPr>
          <p:nvPr>
            <p:ph type="body" sz="quarter" idx="11"/>
          </p:nvPr>
        </p:nvSpPr>
        <p:spPr>
          <a:xfrm>
            <a:off x="612775" y="1057275"/>
            <a:ext cx="829945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nip Single Corner Rectangle 4"/>
          <p:cNvSpPr/>
          <p:nvPr userDrawn="1"/>
        </p:nvSpPr>
        <p:spPr>
          <a:xfrm>
            <a:off x="9229296" y="57651"/>
            <a:ext cx="1816886" cy="1170124"/>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lgn="l">
              <a:spcBef>
                <a:spcPts val="300"/>
              </a:spcBef>
            </a:pPr>
            <a:r>
              <a:rPr lang="en-GB" sz="1050" b="1" dirty="0" smtClean="0">
                <a:solidFill>
                  <a:schemeClr val="accent1"/>
                </a:solidFill>
              </a:rPr>
              <a:t>Body text</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This slide forms the base of the majority of slides – a text box with bullets are included ready for you to type into.</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4933" y="6336638"/>
            <a:ext cx="1826787" cy="31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15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ody text_vertical image">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07288" cy="538728"/>
          </a:xfrm>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a:t>
            </a:fld>
            <a:endParaRPr lang="en-GB" dirty="0"/>
          </a:p>
        </p:txBody>
      </p:sp>
      <p:sp>
        <p:nvSpPr>
          <p:cNvPr id="8" name="Text Placeholder 7"/>
          <p:cNvSpPr>
            <a:spLocks noGrp="1"/>
          </p:cNvSpPr>
          <p:nvPr>
            <p:ph type="body" sz="quarter" idx="13"/>
          </p:nvPr>
        </p:nvSpPr>
        <p:spPr>
          <a:xfrm>
            <a:off x="612775" y="1057275"/>
            <a:ext cx="3941763"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0"/>
          <p:cNvSpPr>
            <a:spLocks noGrp="1"/>
          </p:cNvSpPr>
          <p:nvPr>
            <p:ph type="pic" sz="quarter" idx="14"/>
          </p:nvPr>
        </p:nvSpPr>
        <p:spPr>
          <a:xfrm>
            <a:off x="5483225" y="1057275"/>
            <a:ext cx="3429000" cy="4787900"/>
          </a:xfrm>
        </p:spPr>
        <p:txBody>
          <a:bodyPr/>
          <a:lstStyle/>
          <a:p>
            <a:r>
              <a:rPr lang="en-US" dirty="0" smtClean="0"/>
              <a:t>Click icon to add picture</a:t>
            </a:r>
            <a:endParaRPr lang="en-GB" dirty="0"/>
          </a:p>
        </p:txBody>
      </p:sp>
      <p:sp>
        <p:nvSpPr>
          <p:cNvPr id="6" name="Snip Single Corner Rectangle 5"/>
          <p:cNvSpPr/>
          <p:nvPr userDrawn="1"/>
        </p:nvSpPr>
        <p:spPr>
          <a:xfrm>
            <a:off x="9229296" y="57651"/>
            <a:ext cx="1816886" cy="1019569"/>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lgn="l">
              <a:spcBef>
                <a:spcPts val="300"/>
              </a:spcBef>
            </a:pPr>
            <a:r>
              <a:rPr lang="en-GB" sz="1050" b="1" dirty="0" smtClean="0">
                <a:solidFill>
                  <a:schemeClr val="accent1"/>
                </a:solidFill>
              </a:rPr>
              <a:t>Body text_vertical image</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Use this slide to insert text on the left and a portrait image on the right </a:t>
            </a:r>
          </a:p>
        </p:txBody>
      </p:sp>
    </p:spTree>
    <p:extLst>
      <p:ext uri="{BB962C8B-B14F-4D97-AF65-F5344CB8AC3E}">
        <p14:creationId xmlns:p14="http://schemas.microsoft.com/office/powerpoint/2010/main" val="76965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188640"/>
            <a:ext cx="8507288" cy="538728"/>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57AD3-D198-431D-84C0-A738F4496366}" type="datetimeFigureOut">
              <a:rPr lang="en-GB" smtClean="0"/>
              <a:t>24/03/2015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8242E-8F34-4D3D-88CE-3CC4297689DC}" type="slidenum">
              <a:rPr lang="en-GB" smtClean="0"/>
              <a:t>‹#›</a:t>
            </a:fld>
            <a:endParaRPr lang="en-GB" dirty="0"/>
          </a:p>
        </p:txBody>
      </p:sp>
      <p:cxnSp>
        <p:nvCxnSpPr>
          <p:cNvPr id="8" name="Straight Connector 7"/>
          <p:cNvCxnSpPr/>
          <p:nvPr userDrawn="1"/>
        </p:nvCxnSpPr>
        <p:spPr>
          <a:xfrm>
            <a:off x="179512" y="726252"/>
            <a:ext cx="849694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65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spcBef>
          <a:spcPct val="0"/>
        </a:spcBef>
        <a:buNone/>
        <a:defRPr sz="2800" kern="1200">
          <a:solidFill>
            <a:srgbClr val="0070C0"/>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lxrmtk.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3708" y="941962"/>
            <a:ext cx="5256584" cy="614830"/>
          </a:xfrm>
        </p:spPr>
        <p:txBody>
          <a:bodyPr>
            <a:normAutofit/>
          </a:bodyPr>
          <a:lstStyle/>
          <a:p>
            <a:r>
              <a:rPr lang="en-GB" sz="2800" dirty="0">
                <a:solidFill>
                  <a:srgbClr val="0070C0"/>
                </a:solidFill>
                <a:latin typeface="+mj-lt"/>
                <a:ea typeface="+mj-ea"/>
                <a:cs typeface="+mj-cs"/>
              </a:rPr>
              <a:t>Introduction</a:t>
            </a:r>
            <a:r>
              <a:rPr lang="en-GB" sz="2000" dirty="0" smtClean="0">
                <a:solidFill>
                  <a:schemeClr val="tx1">
                    <a:lumMod val="75000"/>
                    <a:lumOff val="25000"/>
                  </a:schemeClr>
                </a:solidFill>
              </a:rPr>
              <a:t> </a:t>
            </a:r>
            <a:r>
              <a:rPr lang="en-GB" sz="2800" dirty="0">
                <a:solidFill>
                  <a:srgbClr val="0070C0"/>
                </a:solidFill>
                <a:latin typeface="+mj-lt"/>
                <a:ea typeface="+mj-ea"/>
                <a:cs typeface="+mj-cs"/>
              </a:rPr>
              <a:t>Training</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94" b="20017"/>
          <a:stretch/>
        </p:blipFill>
        <p:spPr bwMode="auto">
          <a:xfrm>
            <a:off x="107504" y="116632"/>
            <a:ext cx="3243312" cy="57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93" t="1091" r="3332" b="-1"/>
          <a:stretch/>
        </p:blipFill>
        <p:spPr bwMode="auto">
          <a:xfrm>
            <a:off x="0" y="1556792"/>
            <a:ext cx="9144000" cy="4588705"/>
          </a:xfrm>
          <a:prstGeom prst="rect">
            <a:avLst/>
          </a:prstGeom>
          <a:noFill/>
          <a:ln w="3175">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525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16" r="4738"/>
          <a:stretch/>
        </p:blipFill>
        <p:spPr bwMode="auto">
          <a:xfrm>
            <a:off x="2280444" y="1256061"/>
            <a:ext cx="5432699" cy="410106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i="1" dirty="0" smtClean="0"/>
              <a:t>Using the search function: </a:t>
            </a:r>
            <a:r>
              <a:rPr lang="en-GB" dirty="0" smtClean="0"/>
              <a:t>Search location</a:t>
            </a:r>
            <a:endParaRPr lang="en-GB" dirty="0"/>
          </a:p>
        </p:txBody>
      </p:sp>
      <p:grpSp>
        <p:nvGrpSpPr>
          <p:cNvPr id="13" name="Group 12"/>
          <p:cNvGrpSpPr/>
          <p:nvPr/>
        </p:nvGrpSpPr>
        <p:grpSpPr>
          <a:xfrm>
            <a:off x="1331640" y="1393724"/>
            <a:ext cx="4392488" cy="2536515"/>
            <a:chOff x="803864" y="1438174"/>
            <a:chExt cx="4392488" cy="2536515"/>
          </a:xfrm>
        </p:grpSpPr>
        <p:sp>
          <p:nvSpPr>
            <p:cNvPr id="5" name="Line Callout 1 (Border and Accent Bar) 4"/>
            <p:cNvSpPr/>
            <p:nvPr/>
          </p:nvSpPr>
          <p:spPr>
            <a:xfrm flipH="1">
              <a:off x="803864" y="3149626"/>
              <a:ext cx="1789226" cy="825063"/>
            </a:xfrm>
            <a:prstGeom prst="accentBorderCallout1">
              <a:avLst>
                <a:gd name="adj1" fmla="val 49683"/>
                <a:gd name="adj2" fmla="val -2579"/>
                <a:gd name="adj3" fmla="val 49989"/>
                <a:gd name="adj4" fmla="val -66838"/>
              </a:avLst>
            </a:prstGeom>
            <a:solidFill>
              <a:schemeClr val="tx2">
                <a:lumMod val="60000"/>
                <a:lumOff val="40000"/>
              </a:schemeClr>
            </a:solidFill>
            <a:ln w="3175">
              <a:solidFill>
                <a:schemeClr val="tx1">
                  <a:lumMod val="50000"/>
                  <a:lumOff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200" dirty="0" smtClean="0">
                  <a:solidFill>
                    <a:schemeClr val="bg1"/>
                  </a:solidFill>
                </a:rPr>
                <a:t>The search function can be accessed either via the top toolbar, or the button on the homepage.</a:t>
              </a:r>
              <a:endParaRPr lang="en-GB" sz="1200" dirty="0">
                <a:solidFill>
                  <a:schemeClr val="bg1"/>
                </a:solidFill>
              </a:endParaRPr>
            </a:p>
          </p:txBody>
        </p:sp>
        <p:cxnSp>
          <p:nvCxnSpPr>
            <p:cNvPr id="6" name="Straight Connector 5"/>
            <p:cNvCxnSpPr/>
            <p:nvPr/>
          </p:nvCxnSpPr>
          <p:spPr>
            <a:xfrm>
              <a:off x="803864" y="3102368"/>
              <a:ext cx="1789229" cy="0"/>
            </a:xfrm>
            <a:prstGeom prst="line">
              <a:avLst/>
            </a:prstGeom>
            <a:ln w="3175">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9" idx="3"/>
            </p:cNvCxnSpPr>
            <p:nvPr/>
          </p:nvCxnSpPr>
          <p:spPr>
            <a:xfrm flipH="1">
              <a:off x="1752668" y="1622562"/>
              <a:ext cx="3048577" cy="1479806"/>
            </a:xfrm>
            <a:prstGeom prst="line">
              <a:avLst/>
            </a:prstGeom>
            <a:ln w="3175">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756274" y="1438174"/>
              <a:ext cx="307082" cy="216024"/>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788376" y="3238377"/>
              <a:ext cx="1407976" cy="654201"/>
            </a:xfrm>
            <a:prstGeom prst="ellipse">
              <a:avLst/>
            </a:prstGeom>
            <a:no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77496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07" r="4328"/>
          <a:stretch/>
        </p:blipFill>
        <p:spPr bwMode="auto">
          <a:xfrm>
            <a:off x="3347865" y="1033688"/>
            <a:ext cx="5328591" cy="364414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GB" i="1" dirty="0"/>
              <a:t>Using the search </a:t>
            </a:r>
            <a:r>
              <a:rPr lang="en-GB" i="1" dirty="0" smtClean="0"/>
              <a:t>function: </a:t>
            </a:r>
            <a:r>
              <a:rPr lang="en-GB" dirty="0" smtClean="0"/>
              <a:t>Selecting RIFs or MMs</a:t>
            </a:r>
            <a:endParaRPr lang="en-GB" dirty="0"/>
          </a:p>
        </p:txBody>
      </p:sp>
      <p:sp>
        <p:nvSpPr>
          <p:cNvPr id="3" name="Content Placeholder 2"/>
          <p:cNvSpPr>
            <a:spLocks noGrp="1"/>
          </p:cNvSpPr>
          <p:nvPr>
            <p:ph idx="1"/>
          </p:nvPr>
        </p:nvSpPr>
        <p:spPr>
          <a:xfrm>
            <a:off x="251520" y="947861"/>
            <a:ext cx="2880320" cy="5145435"/>
          </a:xfrm>
        </p:spPr>
        <p:txBody>
          <a:bodyPr>
            <a:normAutofit/>
          </a:bodyPr>
          <a:lstStyle/>
          <a:p>
            <a:pPr marL="0" indent="0">
              <a:spcBef>
                <a:spcPts val="0"/>
              </a:spcBef>
              <a:spcAft>
                <a:spcPts val="1200"/>
              </a:spcAft>
              <a:buNone/>
            </a:pPr>
            <a:r>
              <a:rPr lang="en-GB" sz="2000" dirty="0">
                <a:solidFill>
                  <a:schemeClr val="tx1">
                    <a:lumMod val="75000"/>
                    <a:lumOff val="25000"/>
                  </a:schemeClr>
                </a:solidFill>
              </a:rPr>
              <a:t>First, </a:t>
            </a:r>
            <a:r>
              <a:rPr lang="en-GB" dirty="0" smtClean="0">
                <a:solidFill>
                  <a:srgbClr val="0070C0"/>
                </a:solidFill>
              </a:rPr>
              <a:t>Select </a:t>
            </a:r>
            <a:r>
              <a:rPr lang="en-GB" sz="2000" dirty="0">
                <a:solidFill>
                  <a:schemeClr val="tx1">
                    <a:lumMod val="75000"/>
                    <a:lumOff val="25000"/>
                  </a:schemeClr>
                </a:solidFill>
              </a:rPr>
              <a:t>whether you would like </a:t>
            </a:r>
            <a:r>
              <a:rPr lang="en-GB" sz="2000" dirty="0" smtClean="0">
                <a:solidFill>
                  <a:schemeClr val="tx1">
                    <a:lumMod val="75000"/>
                    <a:lumOff val="25000"/>
                  </a:schemeClr>
                </a:solidFill>
              </a:rPr>
              <a:t>to </a:t>
            </a:r>
            <a:r>
              <a:rPr lang="en-GB" sz="2000" dirty="0">
                <a:solidFill>
                  <a:schemeClr val="tx1">
                    <a:lumMod val="75000"/>
                    <a:lumOff val="25000"/>
                  </a:schemeClr>
                </a:solidFill>
              </a:rPr>
              <a:t>search </a:t>
            </a:r>
            <a:r>
              <a:rPr lang="en-GB" sz="2000" dirty="0" smtClean="0">
                <a:solidFill>
                  <a:schemeClr val="tx1">
                    <a:lumMod val="75000"/>
                    <a:lumOff val="25000"/>
                  </a:schemeClr>
                </a:solidFill>
              </a:rPr>
              <a:t>for: </a:t>
            </a:r>
          </a:p>
          <a:p>
            <a:pPr marL="177800" indent="-177800">
              <a:spcBef>
                <a:spcPts val="0"/>
              </a:spcBef>
              <a:spcAft>
                <a:spcPts val="1200"/>
              </a:spcAft>
            </a:pPr>
            <a:r>
              <a:rPr lang="en-GB" sz="1900" dirty="0" smtClean="0">
                <a:solidFill>
                  <a:schemeClr val="tx1">
                    <a:lumMod val="75000"/>
                    <a:lumOff val="25000"/>
                  </a:schemeClr>
                </a:solidFill>
              </a:rPr>
              <a:t>the </a:t>
            </a:r>
            <a:r>
              <a:rPr lang="en-GB" sz="1900" dirty="0" smtClean="0">
                <a:solidFill>
                  <a:srgbClr val="0070C0"/>
                </a:solidFill>
              </a:rPr>
              <a:t>risk influencing factors (RIFs) </a:t>
            </a:r>
            <a:r>
              <a:rPr lang="en-GB" sz="1900" dirty="0" smtClean="0">
                <a:solidFill>
                  <a:schemeClr val="tx1">
                    <a:lumMod val="75000"/>
                    <a:lumOff val="25000"/>
                  </a:schemeClr>
                </a:solidFill>
              </a:rPr>
              <a:t>that might be associated with your level crossing, </a:t>
            </a:r>
          </a:p>
          <a:p>
            <a:pPr marL="0" indent="0" algn="ctr">
              <a:spcBef>
                <a:spcPts val="0"/>
              </a:spcBef>
              <a:spcAft>
                <a:spcPts val="1200"/>
              </a:spcAft>
              <a:buNone/>
            </a:pPr>
            <a:r>
              <a:rPr lang="en-GB" sz="1900" dirty="0" smtClean="0">
                <a:solidFill>
                  <a:schemeClr val="tx1">
                    <a:lumMod val="75000"/>
                    <a:lumOff val="25000"/>
                  </a:schemeClr>
                </a:solidFill>
              </a:rPr>
              <a:t>or </a:t>
            </a:r>
          </a:p>
          <a:p>
            <a:pPr marL="177800" indent="-177800">
              <a:spcBef>
                <a:spcPts val="0"/>
              </a:spcBef>
              <a:spcAft>
                <a:spcPts val="1200"/>
              </a:spcAft>
            </a:pPr>
            <a:r>
              <a:rPr lang="en-GB" sz="1900" dirty="0" smtClean="0">
                <a:solidFill>
                  <a:schemeClr val="tx1">
                    <a:lumMod val="75000"/>
                    <a:lumOff val="25000"/>
                  </a:schemeClr>
                </a:solidFill>
              </a:rPr>
              <a:t>potential </a:t>
            </a:r>
            <a:r>
              <a:rPr lang="en-GB" sz="1900" dirty="0" smtClean="0">
                <a:solidFill>
                  <a:srgbClr val="0070C0"/>
                </a:solidFill>
              </a:rPr>
              <a:t>mitigation measures (MMs) </a:t>
            </a:r>
            <a:r>
              <a:rPr lang="en-GB" sz="1900" dirty="0" smtClean="0">
                <a:solidFill>
                  <a:schemeClr val="tx1">
                    <a:lumMod val="75000"/>
                    <a:lumOff val="25000"/>
                  </a:schemeClr>
                </a:solidFill>
              </a:rPr>
              <a:t>that can be implemented at your level crossing.  </a:t>
            </a:r>
          </a:p>
        </p:txBody>
      </p:sp>
      <p:sp>
        <p:nvSpPr>
          <p:cNvPr id="6" name="Line Callout 1 (Border and Accent Bar) 5"/>
          <p:cNvSpPr/>
          <p:nvPr/>
        </p:nvSpPr>
        <p:spPr>
          <a:xfrm flipH="1">
            <a:off x="4810454" y="2299312"/>
            <a:ext cx="2259398" cy="974642"/>
          </a:xfrm>
          <a:prstGeom prst="accentBorderCallout1">
            <a:avLst>
              <a:gd name="adj1" fmla="val 49683"/>
              <a:gd name="adj2" fmla="val -2579"/>
              <a:gd name="adj3" fmla="val -72386"/>
              <a:gd name="adj4" fmla="val -25527"/>
            </a:avLst>
          </a:prstGeom>
          <a:solidFill>
            <a:schemeClr val="tx2">
              <a:lumMod val="60000"/>
              <a:lumOff val="40000"/>
            </a:schemeClr>
          </a:solidFill>
          <a:ln w="3175">
            <a:solidFill>
              <a:schemeClr val="tx1">
                <a:lumMod val="50000"/>
                <a:lumOff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a:solidFill>
                  <a:schemeClr val="bg1"/>
                </a:solidFill>
              </a:rPr>
              <a:t>Select whether you would like to search for Risk Influencing Factors (RIFs) or Mitigation Measures (MMs</a:t>
            </a:r>
            <a:r>
              <a:rPr lang="en-GB" sz="1400" dirty="0" smtClean="0">
                <a:solidFill>
                  <a:schemeClr val="bg1"/>
                </a:solidFill>
              </a:rPr>
              <a:t>).</a:t>
            </a:r>
            <a:endParaRPr lang="en-GB" sz="1400" dirty="0">
              <a:solidFill>
                <a:schemeClr val="bg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057" t="13889" r="35939" b="50740"/>
          <a:stretch/>
        </p:blipFill>
        <p:spPr bwMode="auto">
          <a:xfrm>
            <a:off x="3692664" y="3872458"/>
            <a:ext cx="1800200" cy="2614429"/>
          </a:xfrm>
          <a:prstGeom prst="rect">
            <a:avLst/>
          </a:prstGeom>
          <a:noFill/>
          <a:ln w="317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Connector 8"/>
          <p:cNvCxnSpPr>
            <a:stCxn id="7" idx="4"/>
            <a:endCxn id="5122" idx="0"/>
          </p:cNvCxnSpPr>
          <p:nvPr/>
        </p:nvCxnSpPr>
        <p:spPr>
          <a:xfrm>
            <a:off x="4590668" y="1700808"/>
            <a:ext cx="2096" cy="217165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508104" y="5301208"/>
            <a:ext cx="2880320" cy="12526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1pPr>
            <a:lvl2pPr marL="720725" indent="-355600" algn="l" defTabSz="914400" rtl="0" eaLnBrk="1" latinLnBrk="0" hangingPunct="1">
              <a:spcBef>
                <a:spcPct val="20000"/>
              </a:spcBef>
              <a:buClr>
                <a:srgbClr val="0070C0"/>
              </a:buClr>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800" b="1" dirty="0" smtClean="0">
                <a:solidFill>
                  <a:schemeClr val="tx1">
                    <a:lumMod val="75000"/>
                    <a:lumOff val="25000"/>
                  </a:schemeClr>
                </a:solidFill>
              </a:rPr>
              <a:t>Note: </a:t>
            </a:r>
            <a:r>
              <a:rPr lang="en-GB" sz="1800" dirty="0" smtClean="0">
                <a:solidFill>
                  <a:schemeClr val="tx1">
                    <a:lumMod val="75000"/>
                    <a:lumOff val="25000"/>
                  </a:schemeClr>
                </a:solidFill>
              </a:rPr>
              <a:t>hovering your cursor over the </a:t>
            </a:r>
            <a:r>
              <a:rPr lang="en-GB" sz="1800" dirty="0" smtClean="0">
                <a:solidFill>
                  <a:srgbClr val="0070C0"/>
                </a:solidFill>
              </a:rPr>
              <a:t>‘tooltips’ ?</a:t>
            </a:r>
            <a:r>
              <a:rPr lang="en-GB" sz="1800" dirty="0" smtClean="0">
                <a:solidFill>
                  <a:schemeClr val="tx1">
                    <a:lumMod val="75000"/>
                    <a:lumOff val="25000"/>
                  </a:schemeClr>
                </a:solidFill>
              </a:rPr>
              <a:t> on any page will reveal guidance for that webpage</a:t>
            </a:r>
          </a:p>
        </p:txBody>
      </p:sp>
      <p:pic>
        <p:nvPicPr>
          <p:cNvPr id="5125" name="Picture 5" descr="http://www.macobserver.com/imgs/tmo_articles/20120817-04-Cursor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274" t="6900" r="10837" b="15466"/>
          <a:stretch/>
        </p:blipFill>
        <p:spPr bwMode="auto">
          <a:xfrm>
            <a:off x="4624221" y="1589936"/>
            <a:ext cx="110463" cy="19584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4446652" y="1412776"/>
            <a:ext cx="288032" cy="288032"/>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633732" y="165785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98883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658" y="1193305"/>
            <a:ext cx="6044814" cy="40166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i="1" dirty="0"/>
              <a:t>Using the search function: </a:t>
            </a:r>
            <a:r>
              <a:rPr lang="en-GB" dirty="0"/>
              <a:t>Filter </a:t>
            </a:r>
            <a:r>
              <a:rPr lang="en-GB" dirty="0" smtClean="0"/>
              <a:t>your search</a:t>
            </a:r>
            <a:endParaRPr lang="en-GB" dirty="0"/>
          </a:p>
        </p:txBody>
      </p:sp>
      <p:sp>
        <p:nvSpPr>
          <p:cNvPr id="5" name="Line Callout 1 (Border and Accent Bar) 4"/>
          <p:cNvSpPr/>
          <p:nvPr/>
        </p:nvSpPr>
        <p:spPr>
          <a:xfrm flipH="1">
            <a:off x="2843808" y="2841125"/>
            <a:ext cx="1660042" cy="788853"/>
          </a:xfrm>
          <a:prstGeom prst="accentBorderCallout1">
            <a:avLst>
              <a:gd name="adj1" fmla="val 49683"/>
              <a:gd name="adj2" fmla="val -2579"/>
              <a:gd name="adj3" fmla="val -106392"/>
              <a:gd name="adj4" fmla="val -18279"/>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solidFill>
                  <a:schemeClr val="bg1"/>
                </a:solidFill>
              </a:rPr>
              <a:t>Filter your search as required using the different </a:t>
            </a:r>
            <a:r>
              <a:rPr lang="en-GB" sz="1400" dirty="0" smtClean="0">
                <a:solidFill>
                  <a:schemeClr val="bg1"/>
                </a:solidFill>
              </a:rPr>
              <a:t>options… </a:t>
            </a:r>
            <a:endParaRPr lang="en-GB" sz="1400" dirty="0">
              <a:solidFill>
                <a:schemeClr val="bg1"/>
              </a:solidFill>
            </a:endParaRPr>
          </a:p>
        </p:txBody>
      </p:sp>
      <p:sp>
        <p:nvSpPr>
          <p:cNvPr id="7" name="Content Placeholder 2"/>
          <p:cNvSpPr txBox="1">
            <a:spLocks/>
          </p:cNvSpPr>
          <p:nvPr/>
        </p:nvSpPr>
        <p:spPr>
          <a:xfrm>
            <a:off x="251520" y="1019869"/>
            <a:ext cx="2520280"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1pPr>
            <a:lvl2pPr marL="720725" indent="-355600" algn="l" defTabSz="914400" rtl="0" eaLnBrk="1" latinLnBrk="0" hangingPunct="1">
              <a:spcBef>
                <a:spcPct val="20000"/>
              </a:spcBef>
              <a:buClr>
                <a:srgbClr val="0070C0"/>
              </a:buClr>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GB" dirty="0" smtClean="0">
                <a:solidFill>
                  <a:srgbClr val="0070C0"/>
                </a:solidFill>
              </a:rPr>
              <a:t>Filter </a:t>
            </a:r>
            <a:r>
              <a:rPr lang="en-GB" sz="2400" dirty="0" smtClean="0">
                <a:solidFill>
                  <a:schemeClr val="tx1">
                    <a:lumMod val="75000"/>
                    <a:lumOff val="25000"/>
                  </a:schemeClr>
                </a:solidFill>
              </a:rPr>
              <a:t>and</a:t>
            </a:r>
            <a:r>
              <a:rPr lang="en-GB" dirty="0" smtClean="0">
                <a:solidFill>
                  <a:srgbClr val="0070C0"/>
                </a:solidFill>
              </a:rPr>
              <a:t> refine</a:t>
            </a:r>
            <a:r>
              <a:rPr lang="en-GB" sz="2000" dirty="0" smtClean="0">
                <a:solidFill>
                  <a:schemeClr val="tx1">
                    <a:lumMod val="75000"/>
                    <a:lumOff val="25000"/>
                  </a:schemeClr>
                </a:solidFill>
              </a:rPr>
              <a:t>: </a:t>
            </a:r>
            <a:endParaRPr lang="en-GB" sz="2000" dirty="0" smtClean="0">
              <a:solidFill>
                <a:schemeClr val="tx1">
                  <a:lumMod val="75000"/>
                  <a:lumOff val="25000"/>
                </a:schemeClr>
              </a:solidFill>
            </a:endParaRPr>
          </a:p>
          <a:p>
            <a:pPr marL="177800" indent="-177800">
              <a:spcBef>
                <a:spcPts val="0"/>
              </a:spcBef>
              <a:spcAft>
                <a:spcPts val="1200"/>
              </a:spcAft>
            </a:pPr>
            <a:r>
              <a:rPr lang="en-GB" sz="1900" dirty="0">
                <a:solidFill>
                  <a:schemeClr val="tx1">
                    <a:lumMod val="75000"/>
                    <a:lumOff val="25000"/>
                  </a:schemeClr>
                </a:solidFill>
              </a:rPr>
              <a:t>y</a:t>
            </a:r>
            <a:r>
              <a:rPr lang="en-GB" sz="1900" dirty="0" smtClean="0">
                <a:solidFill>
                  <a:schemeClr val="tx1">
                    <a:lumMod val="75000"/>
                    <a:lumOff val="25000"/>
                  </a:schemeClr>
                </a:solidFill>
              </a:rPr>
              <a:t>our results as required using the various options for both RIFs and </a:t>
            </a:r>
            <a:r>
              <a:rPr lang="en-GB" sz="1900" dirty="0" smtClean="0">
                <a:solidFill>
                  <a:schemeClr val="tx1">
                    <a:lumMod val="75000"/>
                    <a:lumOff val="25000"/>
                  </a:schemeClr>
                </a:solidFill>
              </a:rPr>
              <a:t>MMs.</a:t>
            </a:r>
          </a:p>
          <a:p>
            <a:pPr marL="177800" indent="-177800">
              <a:spcBef>
                <a:spcPts val="0"/>
              </a:spcBef>
              <a:spcAft>
                <a:spcPts val="1200"/>
              </a:spcAft>
            </a:pPr>
            <a:r>
              <a:rPr lang="en-GB" sz="1900" dirty="0" smtClean="0">
                <a:solidFill>
                  <a:schemeClr val="tx1">
                    <a:lumMod val="75000"/>
                    <a:lumOff val="25000"/>
                  </a:schemeClr>
                </a:solidFill>
              </a:rPr>
              <a:t>You </a:t>
            </a:r>
            <a:r>
              <a:rPr lang="en-GB" sz="1900" dirty="0" smtClean="0">
                <a:solidFill>
                  <a:schemeClr val="tx1">
                    <a:lumMod val="75000"/>
                    <a:lumOff val="25000"/>
                  </a:schemeClr>
                </a:solidFill>
              </a:rPr>
              <a:t>can also </a:t>
            </a:r>
            <a:r>
              <a:rPr lang="en-GB" sz="1900" dirty="0">
                <a:solidFill>
                  <a:schemeClr val="tx1">
                    <a:lumMod val="75000"/>
                    <a:lumOff val="25000"/>
                  </a:schemeClr>
                </a:solidFill>
              </a:rPr>
              <a:t>s</a:t>
            </a:r>
            <a:r>
              <a:rPr lang="en-GB" sz="1900" dirty="0" smtClean="0">
                <a:solidFill>
                  <a:schemeClr val="tx1">
                    <a:lumMod val="75000"/>
                    <a:lumOff val="25000"/>
                  </a:schemeClr>
                </a:solidFill>
              </a:rPr>
              <a:t>elect multiple options within the filters to refine your results further…</a:t>
            </a:r>
          </a:p>
        </p:txBody>
      </p:sp>
      <p:sp>
        <p:nvSpPr>
          <p:cNvPr id="13" name="Line Callout 1 (Border and Accent Bar) 12"/>
          <p:cNvSpPr/>
          <p:nvPr/>
        </p:nvSpPr>
        <p:spPr>
          <a:xfrm>
            <a:off x="7020272" y="2856171"/>
            <a:ext cx="1547702" cy="788853"/>
          </a:xfrm>
          <a:prstGeom prst="accentBorderCallout1">
            <a:avLst>
              <a:gd name="adj1" fmla="val 49683"/>
              <a:gd name="adj2" fmla="val -2579"/>
              <a:gd name="adj3" fmla="val -109612"/>
              <a:gd name="adj4" fmla="val -18799"/>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a:solidFill>
                  <a:schemeClr val="bg1"/>
                </a:solidFill>
              </a:rPr>
              <a:t>Add a keyword for specific </a:t>
            </a:r>
            <a:r>
              <a:rPr lang="en-GB" sz="1400" dirty="0" smtClean="0">
                <a:solidFill>
                  <a:schemeClr val="bg1"/>
                </a:solidFill>
              </a:rPr>
              <a:t>searches…</a:t>
            </a:r>
            <a:endParaRPr lang="en-GB" sz="1400" dirty="0">
              <a:solidFill>
                <a:schemeClr val="bg1"/>
              </a:solidFill>
            </a:endParaRPr>
          </a:p>
        </p:txBody>
      </p:sp>
      <p:sp>
        <p:nvSpPr>
          <p:cNvPr id="8" name="Line Callout 1 (Border and Accent Bar) 7"/>
          <p:cNvSpPr/>
          <p:nvPr/>
        </p:nvSpPr>
        <p:spPr>
          <a:xfrm flipH="1">
            <a:off x="3563888" y="3782377"/>
            <a:ext cx="1660042" cy="788853"/>
          </a:xfrm>
          <a:prstGeom prst="accentBorderCallout1">
            <a:avLst>
              <a:gd name="adj1" fmla="val 49683"/>
              <a:gd name="adj2" fmla="val -2579"/>
              <a:gd name="adj3" fmla="val -161935"/>
              <a:gd name="adj4" fmla="val -24591"/>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solidFill>
                  <a:schemeClr val="bg1"/>
                </a:solidFill>
              </a:rPr>
              <a:t>See the number of results that your filtering produces.</a:t>
            </a:r>
            <a:endParaRPr lang="en-GB" sz="1400" dirty="0">
              <a:solidFill>
                <a:schemeClr val="bg1"/>
              </a:solidFill>
            </a:endParaRPr>
          </a:p>
        </p:txBody>
      </p:sp>
    </p:spTree>
    <p:extLst>
      <p:ext uri="{BB962C8B-B14F-4D97-AF65-F5344CB8AC3E}">
        <p14:creationId xmlns:p14="http://schemas.microsoft.com/office/powerpoint/2010/main" val="610303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103" y="908720"/>
            <a:ext cx="5838369" cy="99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i="1" dirty="0"/>
              <a:t>Using the search function: </a:t>
            </a:r>
            <a:r>
              <a:rPr lang="en-GB" dirty="0" smtClean="0"/>
              <a:t>Filter options - RIFs</a:t>
            </a:r>
            <a:endParaRPr lang="en-GB" dirty="0"/>
          </a:p>
        </p:txBody>
      </p:sp>
      <p:sp>
        <p:nvSpPr>
          <p:cNvPr id="11" name="Line Callout 1 (Border and Accent Bar) 10"/>
          <p:cNvSpPr/>
          <p:nvPr/>
        </p:nvSpPr>
        <p:spPr>
          <a:xfrm flipH="1">
            <a:off x="342236" y="1234374"/>
            <a:ext cx="1961982" cy="394426"/>
          </a:xfrm>
          <a:prstGeom prst="accentBorderCallout1">
            <a:avLst>
              <a:gd name="adj1" fmla="val 49683"/>
              <a:gd name="adj2" fmla="val -2579"/>
              <a:gd name="adj3" fmla="val 49311"/>
              <a:gd name="adj4" fmla="val -35648"/>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solidFill>
                  <a:schemeClr val="bg1"/>
                </a:solidFill>
              </a:rPr>
              <a:t>Filter options for RIFs…</a:t>
            </a:r>
            <a:endParaRPr lang="en-GB" sz="1400" dirty="0">
              <a:solidFill>
                <a:schemeClr val="bg1"/>
              </a:solidFill>
            </a:endParaRPr>
          </a:p>
        </p:txBody>
      </p:sp>
      <p:sp>
        <p:nvSpPr>
          <p:cNvPr id="12" name="Line Callout 1 (Border and Accent Bar) 11"/>
          <p:cNvSpPr/>
          <p:nvPr/>
        </p:nvSpPr>
        <p:spPr>
          <a:xfrm rot="16200000" flipH="1">
            <a:off x="3129307" y="2652145"/>
            <a:ext cx="1961982" cy="1211436"/>
          </a:xfrm>
          <a:prstGeom prst="accentBorderCallout1">
            <a:avLst>
              <a:gd name="adj1" fmla="val 49683"/>
              <a:gd name="adj2" fmla="val -2579"/>
              <a:gd name="adj3" fmla="val 49311"/>
              <a:gd name="adj4" fmla="val -35648"/>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vert="vert" rtlCol="0" anchor="ctr"/>
          <a:lstStyle/>
          <a:p>
            <a:r>
              <a:rPr lang="en-GB" sz="1400" dirty="0" smtClean="0">
                <a:solidFill>
                  <a:schemeClr val="bg1"/>
                </a:solidFill>
              </a:rPr>
              <a:t>Filter options for RIFs…</a:t>
            </a:r>
            <a:endParaRPr lang="en-GB" sz="1400" dirty="0">
              <a:solidFill>
                <a:schemeClr val="bg1"/>
              </a:solidFill>
            </a:endParaRPr>
          </a:p>
        </p:txBody>
      </p:sp>
      <p:sp>
        <p:nvSpPr>
          <p:cNvPr id="16" name="Line Callout 1 (Border and Accent Bar) 15"/>
          <p:cNvSpPr/>
          <p:nvPr/>
        </p:nvSpPr>
        <p:spPr>
          <a:xfrm rot="16200000" flipH="1">
            <a:off x="5426376" y="1868215"/>
            <a:ext cx="1961982" cy="2779293"/>
          </a:xfrm>
          <a:prstGeom prst="accentBorderCallout1">
            <a:avLst>
              <a:gd name="adj1" fmla="val 49683"/>
              <a:gd name="adj2" fmla="val -2579"/>
              <a:gd name="adj3" fmla="val 32534"/>
              <a:gd name="adj4" fmla="val -34823"/>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vert="vert" rtlCol="0" anchor="ctr"/>
          <a:lstStyle/>
          <a:p>
            <a:r>
              <a:rPr lang="en-GB" sz="1400" dirty="0" smtClean="0">
                <a:solidFill>
                  <a:schemeClr val="bg1"/>
                </a:solidFill>
              </a:rPr>
              <a:t>Filter options for RIFs…</a:t>
            </a:r>
            <a:endParaRPr lang="en-GB" sz="1400" dirty="0">
              <a:solidFill>
                <a:schemeClr val="bg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3" t="424" r="1563" b="329"/>
          <a:stretch/>
        </p:blipFill>
        <p:spPr bwMode="auto">
          <a:xfrm>
            <a:off x="3504228" y="2276870"/>
            <a:ext cx="1211788" cy="4120077"/>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99" t="539" b="418"/>
          <a:stretch/>
        </p:blipFill>
        <p:spPr bwMode="auto">
          <a:xfrm>
            <a:off x="5017720" y="2274797"/>
            <a:ext cx="2779293" cy="3236647"/>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5211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387" y="802979"/>
            <a:ext cx="5876197" cy="108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i="1" dirty="0"/>
              <a:t>Using the search function: </a:t>
            </a:r>
            <a:r>
              <a:rPr lang="en-GB" dirty="0"/>
              <a:t>Filter </a:t>
            </a:r>
            <a:r>
              <a:rPr lang="en-GB" dirty="0" smtClean="0"/>
              <a:t>options - MMs</a:t>
            </a:r>
            <a:endParaRPr lang="en-GB" dirty="0"/>
          </a:p>
        </p:txBody>
      </p:sp>
      <p:sp>
        <p:nvSpPr>
          <p:cNvPr id="5" name="Line Callout 1 (Border and Accent Bar) 4"/>
          <p:cNvSpPr/>
          <p:nvPr/>
        </p:nvSpPr>
        <p:spPr>
          <a:xfrm flipH="1">
            <a:off x="323528" y="1164999"/>
            <a:ext cx="1961982" cy="394426"/>
          </a:xfrm>
          <a:prstGeom prst="accentBorderCallout1">
            <a:avLst>
              <a:gd name="adj1" fmla="val 49683"/>
              <a:gd name="adj2" fmla="val -2579"/>
              <a:gd name="adj3" fmla="val 49311"/>
              <a:gd name="adj4" fmla="val -29070"/>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solidFill>
                  <a:schemeClr val="bg1"/>
                </a:solidFill>
              </a:rPr>
              <a:t>Filter options for MMs…</a:t>
            </a:r>
            <a:endParaRPr lang="en-GB" sz="1400" dirty="0">
              <a:solidFill>
                <a:schemeClr val="bg1"/>
              </a:solidFill>
            </a:endParaRPr>
          </a:p>
        </p:txBody>
      </p:sp>
      <p:sp>
        <p:nvSpPr>
          <p:cNvPr id="10" name="Line Callout 1 (Border and Accent Bar) 9"/>
          <p:cNvSpPr/>
          <p:nvPr/>
        </p:nvSpPr>
        <p:spPr>
          <a:xfrm rot="16200000" flipH="1">
            <a:off x="5414604" y="1995849"/>
            <a:ext cx="639688" cy="1169194"/>
          </a:xfrm>
          <a:prstGeom prst="accentBorderCallout1">
            <a:avLst>
              <a:gd name="adj1" fmla="val 50498"/>
              <a:gd name="adj2" fmla="val -7418"/>
              <a:gd name="adj3" fmla="val 50302"/>
              <a:gd name="adj4" fmla="val -126111"/>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vert="vert" rtlCol="0" anchor="ctr"/>
          <a:lstStyle/>
          <a:p>
            <a:r>
              <a:rPr lang="en-GB" sz="1400" baseline="-25000" dirty="0" smtClean="0">
                <a:solidFill>
                  <a:schemeClr val="bg1"/>
                </a:solidFill>
              </a:rPr>
              <a:t>Filter options for RIFs…</a:t>
            </a:r>
            <a:endParaRPr lang="en-GB" sz="1400" baseline="-25000" dirty="0">
              <a:solidFill>
                <a:schemeClr val="bg1"/>
              </a:solidFill>
            </a:endParaRPr>
          </a:p>
        </p:txBody>
      </p:sp>
      <p:sp>
        <p:nvSpPr>
          <p:cNvPr id="15" name="Line Callout 1 (Border and Accent Bar) 14"/>
          <p:cNvSpPr/>
          <p:nvPr/>
        </p:nvSpPr>
        <p:spPr>
          <a:xfrm rot="16200000" flipH="1">
            <a:off x="6951928" y="1824890"/>
            <a:ext cx="639688" cy="1511112"/>
          </a:xfrm>
          <a:prstGeom prst="accentBorderCallout1">
            <a:avLst>
              <a:gd name="adj1" fmla="val 50498"/>
              <a:gd name="adj2" fmla="val -7418"/>
              <a:gd name="adj3" fmla="val 50329"/>
              <a:gd name="adj4" fmla="val -126557"/>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vert="vert" rtlCol="0" anchor="ctr"/>
          <a:lstStyle/>
          <a:p>
            <a:r>
              <a:rPr lang="en-GB" sz="1400" baseline="-25000" dirty="0" smtClean="0">
                <a:solidFill>
                  <a:schemeClr val="bg1"/>
                </a:solidFill>
              </a:rPr>
              <a:t>Filter options for RIFs…</a:t>
            </a:r>
            <a:endParaRPr lang="en-GB" sz="1400" baseline="-25000" dirty="0">
              <a:solidFill>
                <a:schemeClr val="bg1"/>
              </a:solidFill>
            </a:endParaRPr>
          </a:p>
        </p:txBody>
      </p:sp>
      <p:sp>
        <p:nvSpPr>
          <p:cNvPr id="7" name="Line Callout 1 (Border and Accent Bar) 6"/>
          <p:cNvSpPr/>
          <p:nvPr/>
        </p:nvSpPr>
        <p:spPr>
          <a:xfrm rot="16200000" flipH="1">
            <a:off x="1467364" y="2556612"/>
            <a:ext cx="1744461" cy="1152443"/>
          </a:xfrm>
          <a:prstGeom prst="accentBorderCallout1">
            <a:avLst>
              <a:gd name="adj1" fmla="val 49683"/>
              <a:gd name="adj2" fmla="val -2579"/>
              <a:gd name="adj3" fmla="val 146640"/>
              <a:gd name="adj4" fmla="val -53125"/>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vert="vert" rtlCol="0" anchor="ctr"/>
          <a:lstStyle/>
          <a:p>
            <a:r>
              <a:rPr lang="en-GB" sz="1400" dirty="0" smtClean="0">
                <a:solidFill>
                  <a:schemeClr val="bg1"/>
                </a:solidFill>
              </a:rPr>
              <a:t>Filter options for RIFs…</a:t>
            </a:r>
            <a:endParaRPr lang="en-GB" sz="1400" dirty="0">
              <a:solidFill>
                <a:schemeClr val="bg1"/>
              </a:solidFill>
            </a:endParaRPr>
          </a:p>
        </p:txBody>
      </p:sp>
      <p:sp>
        <p:nvSpPr>
          <p:cNvPr id="13" name="Line Callout 1 (Border and Accent Bar) 12"/>
          <p:cNvSpPr/>
          <p:nvPr/>
        </p:nvSpPr>
        <p:spPr>
          <a:xfrm rot="16200000" flipH="1">
            <a:off x="3720511" y="1766801"/>
            <a:ext cx="503086" cy="1490690"/>
          </a:xfrm>
          <a:prstGeom prst="accentBorderCallout1">
            <a:avLst>
              <a:gd name="adj1" fmla="val 50498"/>
              <a:gd name="adj2" fmla="val -7642"/>
              <a:gd name="adj3" fmla="val 50087"/>
              <a:gd name="adj4" fmla="val -103587"/>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vert="vert" rtlCol="0" anchor="ctr"/>
          <a:lstStyle/>
          <a:p>
            <a:r>
              <a:rPr lang="en-GB" sz="1400" dirty="0" smtClean="0">
                <a:solidFill>
                  <a:schemeClr val="bg1"/>
                </a:solidFill>
              </a:rPr>
              <a:t>Filter options for RIFs…</a:t>
            </a:r>
            <a:endParaRPr lang="en-GB" sz="1400" dirty="0">
              <a:solidFill>
                <a:schemeClr val="bg1"/>
              </a:solidFill>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3" t="424" r="1563" b="329"/>
          <a:stretch/>
        </p:blipFill>
        <p:spPr bwMode="auto">
          <a:xfrm>
            <a:off x="1763373" y="2260602"/>
            <a:ext cx="1152443" cy="3918302"/>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11" t="1449" r="2115" b="1544"/>
          <a:stretch/>
        </p:blipFill>
        <p:spPr bwMode="auto">
          <a:xfrm>
            <a:off x="5149852" y="2260602"/>
            <a:ext cx="1169194" cy="1030762"/>
          </a:xfrm>
          <a:prstGeom prst="rect">
            <a:avLst/>
          </a:prstGeom>
          <a:noFill/>
          <a:ln w="3175">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67" t="1280" r="1145" b="971"/>
          <a:stretch/>
        </p:blipFill>
        <p:spPr bwMode="auto">
          <a:xfrm>
            <a:off x="6516217" y="2260603"/>
            <a:ext cx="1511111" cy="1511111"/>
          </a:xfrm>
          <a:prstGeom prst="rect">
            <a:avLst/>
          </a:prstGeom>
          <a:noFill/>
          <a:ln w="3175">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522" t="1883" r="1268" b="2805"/>
          <a:stretch/>
        </p:blipFill>
        <p:spPr bwMode="auto">
          <a:xfrm>
            <a:off x="3226709" y="2260603"/>
            <a:ext cx="1498441" cy="684682"/>
          </a:xfrm>
          <a:prstGeom prst="rect">
            <a:avLst/>
          </a:prstGeom>
          <a:noFill/>
          <a:ln w="3175">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623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930" y="1193306"/>
            <a:ext cx="6071542" cy="41494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179512" y="188640"/>
            <a:ext cx="8507288" cy="5387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rgbClr val="0070C0"/>
                </a:solidFill>
                <a:latin typeface="+mj-lt"/>
                <a:ea typeface="+mj-ea"/>
                <a:cs typeface="+mj-cs"/>
              </a:defRPr>
            </a:lvl1pPr>
          </a:lstStyle>
          <a:p>
            <a:r>
              <a:rPr lang="en-GB" i="1" dirty="0" smtClean="0"/>
              <a:t>Using the search function: </a:t>
            </a:r>
            <a:r>
              <a:rPr lang="en-GB" dirty="0" smtClean="0"/>
              <a:t>Filter your search</a:t>
            </a:r>
            <a:endParaRPr lang="en-GB" dirty="0"/>
          </a:p>
        </p:txBody>
      </p:sp>
      <p:sp>
        <p:nvSpPr>
          <p:cNvPr id="8" name="Content Placeholder 2"/>
          <p:cNvSpPr txBox="1">
            <a:spLocks/>
          </p:cNvSpPr>
          <p:nvPr/>
        </p:nvSpPr>
        <p:spPr>
          <a:xfrm>
            <a:off x="251520" y="1019869"/>
            <a:ext cx="2520280"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1pPr>
            <a:lvl2pPr marL="720725" indent="-355600" algn="l" defTabSz="914400" rtl="0" eaLnBrk="1" latinLnBrk="0" hangingPunct="1">
              <a:spcBef>
                <a:spcPct val="20000"/>
              </a:spcBef>
              <a:buClr>
                <a:srgbClr val="0070C0"/>
              </a:buClr>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GB" dirty="0" smtClean="0">
                <a:solidFill>
                  <a:srgbClr val="0070C0"/>
                </a:solidFill>
              </a:rPr>
              <a:t>Filter </a:t>
            </a:r>
            <a:r>
              <a:rPr lang="en-GB" sz="2400" dirty="0" smtClean="0">
                <a:solidFill>
                  <a:schemeClr val="tx1">
                    <a:lumMod val="75000"/>
                    <a:lumOff val="25000"/>
                  </a:schemeClr>
                </a:solidFill>
              </a:rPr>
              <a:t>and</a:t>
            </a:r>
            <a:r>
              <a:rPr lang="en-GB" dirty="0" smtClean="0">
                <a:solidFill>
                  <a:srgbClr val="0070C0"/>
                </a:solidFill>
              </a:rPr>
              <a:t> refine</a:t>
            </a:r>
            <a:r>
              <a:rPr lang="en-GB" sz="2000" dirty="0" smtClean="0">
                <a:solidFill>
                  <a:schemeClr val="tx1">
                    <a:lumMod val="75000"/>
                    <a:lumOff val="25000"/>
                  </a:schemeClr>
                </a:solidFill>
              </a:rPr>
              <a:t>: </a:t>
            </a:r>
          </a:p>
          <a:p>
            <a:pPr marL="177800" indent="-177800">
              <a:spcBef>
                <a:spcPts val="0"/>
              </a:spcBef>
              <a:spcAft>
                <a:spcPts val="1200"/>
              </a:spcAft>
            </a:pPr>
            <a:r>
              <a:rPr lang="en-GB" sz="1900" dirty="0" smtClean="0">
                <a:solidFill>
                  <a:schemeClr val="tx1">
                    <a:lumMod val="75000"/>
                    <a:lumOff val="25000"/>
                  </a:schemeClr>
                </a:solidFill>
              </a:rPr>
              <a:t>Once you have filtered your results as much as possible using the drop down lists, you can refine them further if needed by selecting those that are relevant and then clicking ‘Refine Search’.</a:t>
            </a:r>
            <a:endParaRPr lang="en-GB" sz="1900" dirty="0" smtClean="0">
              <a:solidFill>
                <a:schemeClr val="tx1">
                  <a:lumMod val="75000"/>
                  <a:lumOff val="25000"/>
                </a:schemeClr>
              </a:solidFill>
            </a:endParaRPr>
          </a:p>
        </p:txBody>
      </p:sp>
      <p:sp>
        <p:nvSpPr>
          <p:cNvPr id="9" name="Line Callout 1 (Border and Accent Bar) 8"/>
          <p:cNvSpPr/>
          <p:nvPr/>
        </p:nvSpPr>
        <p:spPr>
          <a:xfrm flipH="1">
            <a:off x="5148064" y="1844823"/>
            <a:ext cx="1872208" cy="788853"/>
          </a:xfrm>
          <a:prstGeom prst="accentBorderCallout1">
            <a:avLst>
              <a:gd name="adj1" fmla="val 49683"/>
              <a:gd name="adj2" fmla="val -2579"/>
              <a:gd name="adj3" fmla="val 128255"/>
              <a:gd name="adj4" fmla="val -39242"/>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solidFill>
                  <a:schemeClr val="bg1"/>
                </a:solidFill>
              </a:rPr>
              <a:t>Select all of the results that are relevant to your level crossing…</a:t>
            </a:r>
            <a:endParaRPr lang="en-GB" sz="1400" dirty="0">
              <a:solidFill>
                <a:schemeClr val="bg1"/>
              </a:solidFill>
            </a:endParaRPr>
          </a:p>
        </p:txBody>
      </p:sp>
      <p:sp>
        <p:nvSpPr>
          <p:cNvPr id="12" name="Line Callout 1 (Border and Accent Bar) 11"/>
          <p:cNvSpPr/>
          <p:nvPr/>
        </p:nvSpPr>
        <p:spPr>
          <a:xfrm flipH="1">
            <a:off x="5148064" y="3140968"/>
            <a:ext cx="1872208" cy="788853"/>
          </a:xfrm>
          <a:prstGeom prst="accentBorderCallout1">
            <a:avLst>
              <a:gd name="adj1" fmla="val 49683"/>
              <a:gd name="adj2" fmla="val -2579"/>
              <a:gd name="adj3" fmla="val -81841"/>
              <a:gd name="adj4" fmla="val -43821"/>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solidFill>
                  <a:schemeClr val="bg1"/>
                </a:solidFill>
              </a:rPr>
              <a:t>Click on ‘Refine Search’ to reduce the results.</a:t>
            </a:r>
            <a:endParaRPr lang="en-GB" sz="1400" dirty="0">
              <a:solidFill>
                <a:schemeClr val="bg1"/>
              </a:solidFill>
            </a:endParaRPr>
          </a:p>
        </p:txBody>
      </p:sp>
    </p:spTree>
    <p:extLst>
      <p:ext uri="{BB962C8B-B14F-4D97-AF65-F5344CB8AC3E}">
        <p14:creationId xmlns:p14="http://schemas.microsoft.com/office/powerpoint/2010/main" val="397994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12" y="1003300"/>
            <a:ext cx="7637609" cy="50749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i="1" dirty="0"/>
              <a:t>Using the search function: </a:t>
            </a:r>
            <a:r>
              <a:rPr lang="en-GB" dirty="0" smtClean="0"/>
              <a:t>Sort results</a:t>
            </a:r>
            <a:endParaRPr lang="en-GB" dirty="0"/>
          </a:p>
        </p:txBody>
      </p:sp>
      <p:sp>
        <p:nvSpPr>
          <p:cNvPr id="7" name="Line Callout 1 (Border and Accent Bar) 6"/>
          <p:cNvSpPr/>
          <p:nvPr/>
        </p:nvSpPr>
        <p:spPr>
          <a:xfrm flipH="1">
            <a:off x="3860305" y="3359373"/>
            <a:ext cx="2367880" cy="1005433"/>
          </a:xfrm>
          <a:prstGeom prst="accentBorderCallout1">
            <a:avLst>
              <a:gd name="adj1" fmla="val 49683"/>
              <a:gd name="adj2" fmla="val -2579"/>
              <a:gd name="adj3" fmla="val -46919"/>
              <a:gd name="adj4" fmla="val -23450"/>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endParaRPr lang="en-GB" sz="1400" dirty="0">
              <a:solidFill>
                <a:schemeClr val="bg1"/>
              </a:solidFill>
            </a:endParaRPr>
          </a:p>
        </p:txBody>
      </p:sp>
      <p:sp>
        <p:nvSpPr>
          <p:cNvPr id="6" name="Line Callout 1 (Border and Accent Bar) 5"/>
          <p:cNvSpPr/>
          <p:nvPr/>
        </p:nvSpPr>
        <p:spPr>
          <a:xfrm>
            <a:off x="2843808" y="3356992"/>
            <a:ext cx="3384377" cy="1008112"/>
          </a:xfrm>
          <a:prstGeom prst="accentBorderCallout1">
            <a:avLst>
              <a:gd name="adj1" fmla="val 50313"/>
              <a:gd name="adj2" fmla="val -1641"/>
              <a:gd name="adj3" fmla="val -46922"/>
              <a:gd name="adj4" fmla="val -26687"/>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solidFill>
                  <a:schemeClr val="bg1"/>
                </a:solidFill>
              </a:rPr>
              <a:t>Sort your results by clicking on the arrows next to a heading – MMs can be sorted by ‘ID’, ‘Category’, ‘Cost’ and ‘Most Viewed’, and RIFs by ‘ID’ or ‘Most Viewed’.</a:t>
            </a:r>
            <a:endParaRPr lang="en-GB" sz="1400" dirty="0">
              <a:solidFill>
                <a:schemeClr val="bg1"/>
              </a:solidFill>
            </a:endParaRPr>
          </a:p>
        </p:txBody>
      </p:sp>
    </p:spTree>
    <p:extLst>
      <p:ext uri="{BB962C8B-B14F-4D97-AF65-F5344CB8AC3E}">
        <p14:creationId xmlns:p14="http://schemas.microsoft.com/office/powerpoint/2010/main" val="659104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731" t="9876" r="10316" b="5890"/>
          <a:stretch/>
        </p:blipFill>
        <p:spPr bwMode="auto">
          <a:xfrm>
            <a:off x="874397" y="1052736"/>
            <a:ext cx="7081979" cy="50332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i="1" dirty="0"/>
              <a:t>Using the search function: </a:t>
            </a:r>
            <a:r>
              <a:rPr lang="en-GB" dirty="0"/>
              <a:t>Select </a:t>
            </a:r>
            <a:r>
              <a:rPr lang="en-GB" dirty="0" smtClean="0"/>
              <a:t>a result</a:t>
            </a:r>
            <a:endParaRPr lang="en-GB" dirty="0"/>
          </a:p>
        </p:txBody>
      </p:sp>
      <p:sp>
        <p:nvSpPr>
          <p:cNvPr id="10" name="Line Callout 1 (Border and Accent Bar) 9"/>
          <p:cNvSpPr/>
          <p:nvPr/>
        </p:nvSpPr>
        <p:spPr>
          <a:xfrm>
            <a:off x="4139952" y="4293095"/>
            <a:ext cx="1708090" cy="788853"/>
          </a:xfrm>
          <a:prstGeom prst="accentBorderCallout1">
            <a:avLst>
              <a:gd name="adj1" fmla="val 49683"/>
              <a:gd name="adj2" fmla="val -2579"/>
              <a:gd name="adj3" fmla="val -27183"/>
              <a:gd name="adj4" fmla="val -34984"/>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solidFill>
                  <a:schemeClr val="bg1"/>
                </a:solidFill>
              </a:rPr>
              <a:t>Select the result that you would like to view.</a:t>
            </a:r>
            <a:endParaRPr lang="en-GB" sz="1400" dirty="0">
              <a:solidFill>
                <a:schemeClr val="bg1"/>
              </a:solidFill>
            </a:endParaRPr>
          </a:p>
        </p:txBody>
      </p:sp>
    </p:spTree>
    <p:extLst>
      <p:ext uri="{BB962C8B-B14F-4D97-AF65-F5344CB8AC3E}">
        <p14:creationId xmlns:p14="http://schemas.microsoft.com/office/powerpoint/2010/main" val="1778762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Using the search function: </a:t>
            </a:r>
            <a:r>
              <a:rPr lang="en-GB" dirty="0"/>
              <a:t>View </a:t>
            </a:r>
            <a:r>
              <a:rPr lang="en-GB" dirty="0" smtClean="0"/>
              <a:t>a result</a:t>
            </a:r>
            <a:endParaRPr lang="en-GB" dirty="0"/>
          </a:p>
        </p:txBody>
      </p:sp>
      <p:grpSp>
        <p:nvGrpSpPr>
          <p:cNvPr id="3" name="Group 2"/>
          <p:cNvGrpSpPr/>
          <p:nvPr/>
        </p:nvGrpSpPr>
        <p:grpSpPr>
          <a:xfrm>
            <a:off x="1475656" y="814737"/>
            <a:ext cx="4464496" cy="5888829"/>
            <a:chOff x="-5321300" y="-1176092"/>
            <a:chExt cx="6745604" cy="8897692"/>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09" r="10573"/>
            <a:stretch/>
          </p:blipFill>
          <p:spPr bwMode="auto">
            <a:xfrm>
              <a:off x="-5321299" y="-1176092"/>
              <a:ext cx="6604000" cy="514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84" r="9428" b="3458"/>
            <a:stretch/>
          </p:blipFill>
          <p:spPr bwMode="auto">
            <a:xfrm>
              <a:off x="-5321300" y="2782370"/>
              <a:ext cx="6604001" cy="493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9480" t="7151" b="7320"/>
            <a:stretch/>
          </p:blipFill>
          <p:spPr bwMode="auto">
            <a:xfrm>
              <a:off x="1259632" y="-1176092"/>
              <a:ext cx="164672" cy="889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5321299" y="-1176092"/>
              <a:ext cx="6745603" cy="8897692"/>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Line Callout 1 (Border and Accent Bar) 16"/>
          <p:cNvSpPr/>
          <p:nvPr/>
        </p:nvSpPr>
        <p:spPr>
          <a:xfrm>
            <a:off x="4408934" y="4394207"/>
            <a:ext cx="1819250" cy="487522"/>
          </a:xfrm>
          <a:prstGeom prst="accentBorderCallout1">
            <a:avLst>
              <a:gd name="adj1" fmla="val 50172"/>
              <a:gd name="adj2" fmla="val -1925"/>
              <a:gd name="adj3" fmla="val 49520"/>
              <a:gd name="adj4" fmla="val -11667"/>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100" dirty="0" smtClean="0">
                <a:solidFill>
                  <a:schemeClr val="bg1"/>
                </a:solidFill>
              </a:rPr>
              <a:t>Enlarge the associated images to see them clearly…</a:t>
            </a:r>
            <a:endParaRPr lang="en-GB" sz="1100" dirty="0">
              <a:solidFill>
                <a:schemeClr val="bg1"/>
              </a:solidFill>
            </a:endParaRPr>
          </a:p>
        </p:txBody>
      </p:sp>
      <p:sp>
        <p:nvSpPr>
          <p:cNvPr id="18" name="Line Callout 1 (Border and Accent Bar) 17"/>
          <p:cNvSpPr/>
          <p:nvPr/>
        </p:nvSpPr>
        <p:spPr>
          <a:xfrm>
            <a:off x="5618212" y="5030707"/>
            <a:ext cx="2832636" cy="703546"/>
          </a:xfrm>
          <a:prstGeom prst="accentBorderCallout1">
            <a:avLst>
              <a:gd name="adj1" fmla="val 49683"/>
              <a:gd name="adj2" fmla="val -1738"/>
              <a:gd name="adj3" fmla="val 49521"/>
              <a:gd name="adj4" fmla="val -11667"/>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100" dirty="0" smtClean="0">
                <a:solidFill>
                  <a:schemeClr val="bg1"/>
                </a:solidFill>
              </a:rPr>
              <a:t>Filter the associated MMs as required…</a:t>
            </a:r>
          </a:p>
          <a:p>
            <a:r>
              <a:rPr lang="en-GB" sz="1100" dirty="0" smtClean="0">
                <a:solidFill>
                  <a:schemeClr val="bg1"/>
                </a:solidFill>
              </a:rPr>
              <a:t>The RIF will remain visible as you refine the MMs that are associated with it.</a:t>
            </a:r>
            <a:endParaRPr lang="en-GB" sz="1100" dirty="0">
              <a:solidFill>
                <a:schemeClr val="bg1"/>
              </a:solidFill>
            </a:endParaRPr>
          </a:p>
        </p:txBody>
      </p:sp>
      <p:sp>
        <p:nvSpPr>
          <p:cNvPr id="19" name="Line Callout 1 (Border and Accent Bar) 18"/>
          <p:cNvSpPr/>
          <p:nvPr/>
        </p:nvSpPr>
        <p:spPr>
          <a:xfrm>
            <a:off x="6300192" y="1512645"/>
            <a:ext cx="1847114" cy="1049059"/>
          </a:xfrm>
          <a:prstGeom prst="accentBorderCallout1">
            <a:avLst>
              <a:gd name="adj1" fmla="val 49683"/>
              <a:gd name="adj2" fmla="val -2579"/>
              <a:gd name="adj3" fmla="val 4996"/>
              <a:gd name="adj4" fmla="val -18810"/>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100" dirty="0" smtClean="0">
                <a:solidFill>
                  <a:schemeClr val="bg1"/>
                </a:solidFill>
              </a:rPr>
              <a:t>Scroll down to see the associated MMs to your RIF, or if you are within an MM entry, scroll down to see the associated RIFs…</a:t>
            </a:r>
            <a:endParaRPr lang="en-GB" sz="1100" dirty="0">
              <a:solidFill>
                <a:schemeClr val="bg1"/>
              </a:solidFill>
            </a:endParaRPr>
          </a:p>
        </p:txBody>
      </p:sp>
      <p:sp>
        <p:nvSpPr>
          <p:cNvPr id="20" name="Line Callout 1 (Border and Accent Bar) 19"/>
          <p:cNvSpPr/>
          <p:nvPr/>
        </p:nvSpPr>
        <p:spPr>
          <a:xfrm>
            <a:off x="6308144" y="2780929"/>
            <a:ext cx="1847114" cy="504055"/>
          </a:xfrm>
          <a:prstGeom prst="accentBorderCallout1">
            <a:avLst>
              <a:gd name="adj1" fmla="val 49683"/>
              <a:gd name="adj2" fmla="val -2579"/>
              <a:gd name="adj3" fmla="val -282234"/>
              <a:gd name="adj4" fmla="val -104617"/>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r>
              <a:rPr lang="en-GB" sz="1100" dirty="0" smtClean="0">
                <a:solidFill>
                  <a:schemeClr val="bg1"/>
                </a:solidFill>
              </a:rPr>
              <a:t>Click back if you would like to return to your results…</a:t>
            </a:r>
            <a:endParaRPr lang="en-GB" sz="1100" dirty="0">
              <a:solidFill>
                <a:schemeClr val="bg1"/>
              </a:solidFill>
            </a:endParaRPr>
          </a:p>
        </p:txBody>
      </p:sp>
    </p:spTree>
    <p:extLst>
      <p:ext uri="{BB962C8B-B14F-4D97-AF65-F5344CB8AC3E}">
        <p14:creationId xmlns:p14="http://schemas.microsoft.com/office/powerpoint/2010/main" val="1391344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6" r="5380"/>
          <a:stretch/>
        </p:blipFill>
        <p:spPr bwMode="auto">
          <a:xfrm>
            <a:off x="3716836" y="1124744"/>
            <a:ext cx="5216211" cy="3809440"/>
          </a:xfrm>
          <a:prstGeom prst="rect">
            <a:avLst/>
          </a:prstGeom>
          <a:noFill/>
          <a:ln w="9525">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vert="horz" lIns="91440" tIns="45720" rIns="91440" bIns="45720" rtlCol="0" anchor="ctr">
            <a:noAutofit/>
          </a:bodyPr>
          <a:lstStyle/>
          <a:p>
            <a:r>
              <a:rPr lang="en-GB" i="1" dirty="0" smtClean="0"/>
              <a:t>Using the search function: </a:t>
            </a:r>
            <a:r>
              <a:rPr lang="en-GB" dirty="0" smtClean="0"/>
              <a:t>Export your results</a:t>
            </a:r>
            <a:endParaRPr lang="en-GB" dirty="0"/>
          </a:p>
        </p:txBody>
      </p:sp>
      <p:sp>
        <p:nvSpPr>
          <p:cNvPr id="3" name="Content Placeholder 2"/>
          <p:cNvSpPr>
            <a:spLocks noGrp="1"/>
          </p:cNvSpPr>
          <p:nvPr>
            <p:ph idx="1"/>
          </p:nvPr>
        </p:nvSpPr>
        <p:spPr>
          <a:xfrm>
            <a:off x="251520" y="980728"/>
            <a:ext cx="3456384" cy="5145435"/>
          </a:xfrm>
        </p:spPr>
        <p:txBody>
          <a:bodyPr>
            <a:normAutofit/>
          </a:bodyPr>
          <a:lstStyle/>
          <a:p>
            <a:pPr marL="0" indent="0">
              <a:spcBef>
                <a:spcPts val="600"/>
              </a:spcBef>
              <a:spcAft>
                <a:spcPts val="1200"/>
              </a:spcAft>
              <a:buNone/>
            </a:pPr>
            <a:r>
              <a:rPr lang="en-GB" dirty="0">
                <a:solidFill>
                  <a:srgbClr val="0070C0"/>
                </a:solidFill>
              </a:rPr>
              <a:t>Export</a:t>
            </a:r>
            <a:r>
              <a:rPr lang="en-GB" dirty="0" smtClean="0">
                <a:ln w="1905"/>
                <a:solidFill>
                  <a:srgbClr val="0070C0"/>
                </a:solidFill>
                <a:effectLst>
                  <a:innerShdw blurRad="69850" dist="43180" dir="5400000">
                    <a:srgbClr val="000000">
                      <a:alpha val="65000"/>
                    </a:srgbClr>
                  </a:innerShdw>
                </a:effectLst>
              </a:rPr>
              <a:t> </a:t>
            </a:r>
            <a:r>
              <a:rPr lang="en-GB" sz="2000" dirty="0" smtClean="0">
                <a:solidFill>
                  <a:schemeClr val="tx1">
                    <a:lumMod val="75000"/>
                    <a:lumOff val="25000"/>
                  </a:schemeClr>
                </a:solidFill>
              </a:rPr>
              <a:t>your search results by:</a:t>
            </a:r>
          </a:p>
          <a:p>
            <a:pPr marL="177800" indent="-177800">
              <a:spcBef>
                <a:spcPts val="0"/>
              </a:spcBef>
              <a:spcAft>
                <a:spcPts val="1200"/>
              </a:spcAft>
            </a:pPr>
            <a:r>
              <a:rPr lang="en-GB" sz="1900" dirty="0" smtClean="0">
                <a:solidFill>
                  <a:srgbClr val="0070C0"/>
                </a:solidFill>
              </a:rPr>
              <a:t>emailing </a:t>
            </a:r>
            <a:r>
              <a:rPr lang="en-GB" sz="1900" dirty="0">
                <a:solidFill>
                  <a:srgbClr val="0070C0"/>
                </a:solidFill>
              </a:rPr>
              <a:t>your result </a:t>
            </a:r>
            <a:r>
              <a:rPr lang="en-GB" sz="1900" dirty="0">
                <a:solidFill>
                  <a:schemeClr val="tx1">
                    <a:lumMod val="75000"/>
                    <a:lumOff val="25000"/>
                  </a:schemeClr>
                </a:solidFill>
              </a:rPr>
              <a:t>as a </a:t>
            </a:r>
            <a:r>
              <a:rPr lang="en-GB" sz="1900" dirty="0" smtClean="0">
                <a:solidFill>
                  <a:srgbClr val="0070C0"/>
                </a:solidFill>
              </a:rPr>
              <a:t>Microsoft Word document </a:t>
            </a:r>
            <a:r>
              <a:rPr lang="en-GB" sz="1900" dirty="0">
                <a:solidFill>
                  <a:schemeClr val="tx1">
                    <a:lumMod val="75000"/>
                    <a:lumOff val="25000"/>
                  </a:schemeClr>
                </a:solidFill>
              </a:rPr>
              <a:t>to yourself or another person to enable you to add comments</a:t>
            </a:r>
          </a:p>
          <a:p>
            <a:pPr marL="177800" indent="-177800">
              <a:spcBef>
                <a:spcPts val="0"/>
              </a:spcBef>
              <a:spcAft>
                <a:spcPts val="1200"/>
              </a:spcAft>
            </a:pPr>
            <a:r>
              <a:rPr lang="en-GB" sz="1900" dirty="0" smtClean="0">
                <a:solidFill>
                  <a:srgbClr val="0070C0"/>
                </a:solidFill>
              </a:rPr>
              <a:t>printing to </a:t>
            </a:r>
            <a:r>
              <a:rPr lang="en-GB" sz="1900" dirty="0">
                <a:solidFill>
                  <a:srgbClr val="0070C0"/>
                </a:solidFill>
              </a:rPr>
              <a:t>PDF </a:t>
            </a:r>
            <a:r>
              <a:rPr lang="en-GB" sz="1900" dirty="0">
                <a:solidFill>
                  <a:schemeClr val="tx1">
                    <a:lumMod val="75000"/>
                    <a:lumOff val="25000"/>
                  </a:schemeClr>
                </a:solidFill>
              </a:rPr>
              <a:t>(e.g. relevant RIFs) for use offsite or printing to paper</a:t>
            </a:r>
            <a:r>
              <a:rPr lang="en-GB" sz="1900" dirty="0" smtClean="0">
                <a:solidFill>
                  <a:schemeClr val="tx1">
                    <a:lumMod val="75000"/>
                    <a:lumOff val="25000"/>
                  </a:schemeClr>
                </a:solidFill>
              </a:rPr>
              <a:t>.</a:t>
            </a:r>
            <a:endParaRPr lang="en-GB" sz="1900" dirty="0">
              <a:solidFill>
                <a:schemeClr val="tx1">
                  <a:lumMod val="75000"/>
                  <a:lumOff val="25000"/>
                </a:schemeClr>
              </a:solidFill>
            </a:endParaRPr>
          </a:p>
        </p:txBody>
      </p:sp>
      <p:grpSp>
        <p:nvGrpSpPr>
          <p:cNvPr id="11" name="Group 10"/>
          <p:cNvGrpSpPr/>
          <p:nvPr/>
        </p:nvGrpSpPr>
        <p:grpSpPr>
          <a:xfrm>
            <a:off x="5197308" y="1350474"/>
            <a:ext cx="3190852" cy="5273846"/>
            <a:chOff x="5539023" y="1454304"/>
            <a:chExt cx="3190852" cy="5273846"/>
          </a:xfrm>
        </p:grpSpPr>
        <p:sp>
          <p:nvSpPr>
            <p:cNvPr id="6" name="Oval 5"/>
            <p:cNvSpPr/>
            <p:nvPr/>
          </p:nvSpPr>
          <p:spPr>
            <a:xfrm>
              <a:off x="7726298" y="1454304"/>
              <a:ext cx="1003577" cy="576064"/>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a:stCxn id="6" idx="4"/>
            </p:cNvCxnSpPr>
            <p:nvPr/>
          </p:nvCxnSpPr>
          <p:spPr>
            <a:xfrm flipH="1">
              <a:off x="6857931" y="2030368"/>
              <a:ext cx="1370156" cy="233269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19" name="Picture 3" descr="C:\Users\Tamara.Maynard\Documents\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5539023" y="3854653"/>
              <a:ext cx="2029737" cy="2873497"/>
            </a:xfrm>
            <a:prstGeom prst="rect">
              <a:avLst/>
            </a:prstGeom>
            <a:solidFill>
              <a:srgbClr val="FFFFFF">
                <a:shade val="85000"/>
              </a:srgbClr>
            </a:solidFill>
            <a:ln w="3175" cap="sq">
              <a:solidFill>
                <a:schemeClr val="tx1">
                  <a:lumMod val="50000"/>
                  <a:lumOff val="5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grpSp>
    </p:spTree>
    <p:extLst>
      <p:ext uri="{BB962C8B-B14F-4D97-AF65-F5344CB8AC3E}">
        <p14:creationId xmlns:p14="http://schemas.microsoft.com/office/powerpoint/2010/main" val="4265018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contents</a:t>
            </a:r>
            <a:endParaRPr lang="en-GB" dirty="0"/>
          </a:p>
        </p:txBody>
      </p:sp>
      <p:sp>
        <p:nvSpPr>
          <p:cNvPr id="3" name="Content Placeholder 2"/>
          <p:cNvSpPr>
            <a:spLocks noGrp="1"/>
          </p:cNvSpPr>
          <p:nvPr>
            <p:ph idx="1"/>
          </p:nvPr>
        </p:nvSpPr>
        <p:spPr>
          <a:xfrm>
            <a:off x="251520" y="980728"/>
            <a:ext cx="8435280" cy="5328592"/>
          </a:xfrm>
        </p:spPr>
        <p:txBody>
          <a:bodyPr>
            <a:normAutofit fontScale="77500" lnSpcReduction="20000"/>
          </a:bodyPr>
          <a:lstStyle/>
          <a:p>
            <a:pPr marL="0" indent="0">
              <a:spcAft>
                <a:spcPts val="600"/>
              </a:spcAft>
              <a:buNone/>
            </a:pPr>
            <a:r>
              <a:rPr lang="en-GB" i="1" dirty="0" smtClean="0">
                <a:solidFill>
                  <a:schemeClr val="tx1">
                    <a:lumMod val="75000"/>
                    <a:lumOff val="25000"/>
                  </a:schemeClr>
                </a:solidFill>
              </a:rPr>
              <a:t>Introduction</a:t>
            </a:r>
          </a:p>
          <a:p>
            <a:pPr>
              <a:lnSpc>
                <a:spcPct val="120000"/>
              </a:lnSpc>
              <a:spcBef>
                <a:spcPts val="0"/>
              </a:spcBef>
            </a:pPr>
            <a:r>
              <a:rPr lang="en-GB" sz="2000" dirty="0" smtClean="0">
                <a:solidFill>
                  <a:schemeClr val="tx1">
                    <a:lumMod val="75000"/>
                    <a:lumOff val="25000"/>
                  </a:schemeClr>
                </a:solidFill>
              </a:rPr>
              <a:t>What is LXRMTK?</a:t>
            </a:r>
          </a:p>
          <a:p>
            <a:pPr>
              <a:lnSpc>
                <a:spcPct val="120000"/>
              </a:lnSpc>
              <a:spcBef>
                <a:spcPts val="0"/>
              </a:spcBef>
            </a:pPr>
            <a:r>
              <a:rPr lang="en-GB" sz="2000" dirty="0" smtClean="0">
                <a:solidFill>
                  <a:schemeClr val="tx1">
                    <a:lumMod val="75000"/>
                    <a:lumOff val="25000"/>
                  </a:schemeClr>
                </a:solidFill>
              </a:rPr>
              <a:t>How can LXRMTK be used?</a:t>
            </a:r>
          </a:p>
          <a:p>
            <a:pPr>
              <a:lnSpc>
                <a:spcPct val="120000"/>
              </a:lnSpc>
              <a:spcBef>
                <a:spcPts val="0"/>
              </a:spcBef>
            </a:pPr>
            <a:r>
              <a:rPr lang="en-GB" sz="2000" dirty="0" smtClean="0">
                <a:solidFill>
                  <a:schemeClr val="tx1">
                    <a:lumMod val="75000"/>
                    <a:lumOff val="25000"/>
                  </a:schemeClr>
                </a:solidFill>
              </a:rPr>
              <a:t>Where can LXRMTK be used?</a:t>
            </a:r>
          </a:p>
          <a:p>
            <a:pPr>
              <a:lnSpc>
                <a:spcPct val="120000"/>
              </a:lnSpc>
              <a:spcBef>
                <a:spcPts val="0"/>
              </a:spcBef>
            </a:pPr>
            <a:r>
              <a:rPr lang="en-GB" sz="2000" dirty="0" smtClean="0">
                <a:solidFill>
                  <a:schemeClr val="tx1">
                    <a:lumMod val="75000"/>
                    <a:lumOff val="25000"/>
                  </a:schemeClr>
                </a:solidFill>
              </a:rPr>
              <a:t>Who can use LXRMTK?</a:t>
            </a:r>
          </a:p>
          <a:p>
            <a:pPr>
              <a:lnSpc>
                <a:spcPct val="120000"/>
              </a:lnSpc>
              <a:spcBef>
                <a:spcPts val="0"/>
              </a:spcBef>
              <a:spcAft>
                <a:spcPts val="600"/>
              </a:spcAft>
            </a:pPr>
            <a:r>
              <a:rPr lang="en-GB" sz="2000" dirty="0" smtClean="0">
                <a:solidFill>
                  <a:schemeClr val="tx1">
                    <a:lumMod val="75000"/>
                    <a:lumOff val="25000"/>
                  </a:schemeClr>
                </a:solidFill>
              </a:rPr>
              <a:t>History of LXRMTK</a:t>
            </a:r>
          </a:p>
          <a:p>
            <a:pPr marL="0" indent="0">
              <a:spcAft>
                <a:spcPts val="600"/>
              </a:spcAft>
              <a:buNone/>
            </a:pPr>
            <a:r>
              <a:rPr lang="en-GB" i="1" dirty="0">
                <a:solidFill>
                  <a:schemeClr val="tx1">
                    <a:lumMod val="75000"/>
                    <a:lumOff val="25000"/>
                  </a:schemeClr>
                </a:solidFill>
              </a:rPr>
              <a:t>LXRMTK</a:t>
            </a:r>
            <a:r>
              <a:rPr lang="en-GB" i="1" dirty="0" smtClean="0">
                <a:solidFill>
                  <a:schemeClr val="tx1">
                    <a:lumMod val="75000"/>
                    <a:lumOff val="25000"/>
                  </a:schemeClr>
                </a:solidFill>
              </a:rPr>
              <a:t> site navigation</a:t>
            </a:r>
          </a:p>
          <a:p>
            <a:pPr marL="0" indent="0">
              <a:spcAft>
                <a:spcPts val="600"/>
              </a:spcAft>
              <a:buNone/>
            </a:pPr>
            <a:r>
              <a:rPr lang="en-GB" i="1" dirty="0" smtClean="0">
                <a:solidFill>
                  <a:schemeClr val="tx1">
                    <a:lumMod val="75000"/>
                    <a:lumOff val="25000"/>
                  </a:schemeClr>
                </a:solidFill>
              </a:rPr>
              <a:t>Using the search function</a:t>
            </a:r>
          </a:p>
          <a:p>
            <a:pPr>
              <a:lnSpc>
                <a:spcPct val="120000"/>
              </a:lnSpc>
              <a:spcBef>
                <a:spcPts val="0"/>
              </a:spcBef>
            </a:pPr>
            <a:r>
              <a:rPr lang="en-GB" sz="2100" dirty="0">
                <a:solidFill>
                  <a:schemeClr val="tx1">
                    <a:lumMod val="75000"/>
                    <a:lumOff val="25000"/>
                  </a:schemeClr>
                </a:solidFill>
              </a:rPr>
              <a:t>Search location</a:t>
            </a:r>
          </a:p>
          <a:p>
            <a:pPr>
              <a:lnSpc>
                <a:spcPct val="120000"/>
              </a:lnSpc>
              <a:spcBef>
                <a:spcPts val="0"/>
              </a:spcBef>
            </a:pPr>
            <a:r>
              <a:rPr lang="en-GB" sz="2100" dirty="0">
                <a:solidFill>
                  <a:schemeClr val="tx1">
                    <a:lumMod val="75000"/>
                    <a:lumOff val="25000"/>
                  </a:schemeClr>
                </a:solidFill>
              </a:rPr>
              <a:t>Selecting RIFs or MMs</a:t>
            </a:r>
          </a:p>
          <a:p>
            <a:pPr>
              <a:lnSpc>
                <a:spcPct val="120000"/>
              </a:lnSpc>
              <a:spcBef>
                <a:spcPts val="0"/>
              </a:spcBef>
            </a:pPr>
            <a:r>
              <a:rPr lang="en-GB" sz="2100" dirty="0">
                <a:solidFill>
                  <a:schemeClr val="tx1">
                    <a:lumMod val="75000"/>
                    <a:lumOff val="25000"/>
                  </a:schemeClr>
                </a:solidFill>
              </a:rPr>
              <a:t>Filter your search</a:t>
            </a:r>
          </a:p>
          <a:p>
            <a:pPr>
              <a:lnSpc>
                <a:spcPct val="120000"/>
              </a:lnSpc>
              <a:spcBef>
                <a:spcPts val="0"/>
              </a:spcBef>
            </a:pPr>
            <a:r>
              <a:rPr lang="en-GB" sz="2100" dirty="0">
                <a:solidFill>
                  <a:schemeClr val="tx1">
                    <a:lumMod val="75000"/>
                    <a:lumOff val="25000"/>
                  </a:schemeClr>
                </a:solidFill>
              </a:rPr>
              <a:t>Filter options – </a:t>
            </a:r>
            <a:r>
              <a:rPr lang="en-GB" sz="2100" dirty="0" smtClean="0">
                <a:solidFill>
                  <a:schemeClr val="tx1">
                    <a:lumMod val="75000"/>
                    <a:lumOff val="25000"/>
                  </a:schemeClr>
                </a:solidFill>
              </a:rPr>
              <a:t>RIFs</a:t>
            </a:r>
            <a:endParaRPr lang="en-GB" sz="2100" dirty="0">
              <a:solidFill>
                <a:schemeClr val="tx1">
                  <a:lumMod val="75000"/>
                  <a:lumOff val="25000"/>
                </a:schemeClr>
              </a:solidFill>
            </a:endParaRPr>
          </a:p>
          <a:p>
            <a:pPr>
              <a:lnSpc>
                <a:spcPct val="120000"/>
              </a:lnSpc>
              <a:spcBef>
                <a:spcPts val="0"/>
              </a:spcBef>
            </a:pPr>
            <a:r>
              <a:rPr lang="en-GB" sz="2100" dirty="0">
                <a:solidFill>
                  <a:schemeClr val="tx1">
                    <a:lumMod val="75000"/>
                    <a:lumOff val="25000"/>
                  </a:schemeClr>
                </a:solidFill>
              </a:rPr>
              <a:t>Filter options – </a:t>
            </a:r>
            <a:r>
              <a:rPr lang="en-GB" sz="2100" dirty="0" smtClean="0">
                <a:solidFill>
                  <a:schemeClr val="tx1">
                    <a:lumMod val="75000"/>
                    <a:lumOff val="25000"/>
                  </a:schemeClr>
                </a:solidFill>
              </a:rPr>
              <a:t>MMs </a:t>
            </a:r>
          </a:p>
          <a:p>
            <a:pPr>
              <a:lnSpc>
                <a:spcPct val="120000"/>
              </a:lnSpc>
              <a:spcBef>
                <a:spcPts val="0"/>
              </a:spcBef>
            </a:pPr>
            <a:r>
              <a:rPr lang="en-GB" sz="2100" dirty="0" smtClean="0">
                <a:solidFill>
                  <a:schemeClr val="tx1">
                    <a:lumMod val="75000"/>
                    <a:lumOff val="25000"/>
                  </a:schemeClr>
                </a:solidFill>
              </a:rPr>
              <a:t>Sort results</a:t>
            </a:r>
          </a:p>
          <a:p>
            <a:pPr>
              <a:lnSpc>
                <a:spcPct val="120000"/>
              </a:lnSpc>
              <a:spcBef>
                <a:spcPts val="0"/>
              </a:spcBef>
            </a:pPr>
            <a:r>
              <a:rPr lang="en-GB" sz="2100" dirty="0" smtClean="0">
                <a:solidFill>
                  <a:schemeClr val="tx1">
                    <a:lumMod val="75000"/>
                    <a:lumOff val="25000"/>
                  </a:schemeClr>
                </a:solidFill>
              </a:rPr>
              <a:t>Select a result</a:t>
            </a:r>
          </a:p>
          <a:p>
            <a:pPr>
              <a:lnSpc>
                <a:spcPct val="120000"/>
              </a:lnSpc>
              <a:spcBef>
                <a:spcPts val="0"/>
              </a:spcBef>
            </a:pPr>
            <a:r>
              <a:rPr lang="en-GB" sz="2100" dirty="0" smtClean="0">
                <a:solidFill>
                  <a:schemeClr val="tx1">
                    <a:lumMod val="75000"/>
                    <a:lumOff val="25000"/>
                  </a:schemeClr>
                </a:solidFill>
              </a:rPr>
              <a:t>View a result</a:t>
            </a:r>
          </a:p>
          <a:p>
            <a:pPr>
              <a:lnSpc>
                <a:spcPct val="120000"/>
              </a:lnSpc>
              <a:spcBef>
                <a:spcPts val="0"/>
              </a:spcBef>
              <a:spcAft>
                <a:spcPts val="600"/>
              </a:spcAft>
            </a:pPr>
            <a:r>
              <a:rPr lang="en-GB" sz="2100" dirty="0" smtClean="0">
                <a:solidFill>
                  <a:schemeClr val="tx1">
                    <a:lumMod val="75000"/>
                    <a:lumOff val="25000"/>
                  </a:schemeClr>
                </a:solidFill>
              </a:rPr>
              <a:t>Export your results</a:t>
            </a:r>
            <a:endParaRPr lang="en-GB" sz="2100" dirty="0">
              <a:solidFill>
                <a:schemeClr val="tx1">
                  <a:lumMod val="75000"/>
                  <a:lumOff val="25000"/>
                </a:schemeClr>
              </a:solidFill>
            </a:endParaRPr>
          </a:p>
          <a:p>
            <a:pPr marL="0" indent="0">
              <a:spcAft>
                <a:spcPts val="600"/>
              </a:spcAft>
              <a:buNone/>
            </a:pPr>
            <a:r>
              <a:rPr lang="en-GB" i="1" dirty="0" smtClean="0">
                <a:solidFill>
                  <a:schemeClr val="tx1">
                    <a:lumMod val="75000"/>
                    <a:lumOff val="25000"/>
                  </a:schemeClr>
                </a:solidFill>
              </a:rPr>
              <a:t>Leaving comments on Mitigation Measures</a:t>
            </a:r>
          </a:p>
          <a:p>
            <a:endParaRPr lang="en-GB" dirty="0"/>
          </a:p>
        </p:txBody>
      </p:sp>
    </p:spTree>
    <p:extLst>
      <p:ext uri="{BB962C8B-B14F-4D97-AF65-F5344CB8AC3E}">
        <p14:creationId xmlns:p14="http://schemas.microsoft.com/office/powerpoint/2010/main" val="817147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Leaving comments on Mitigation Measures</a:t>
            </a:r>
            <a:endParaRPr lang="en-GB" i="1" dirty="0"/>
          </a:p>
        </p:txBody>
      </p:sp>
      <p:pic>
        <p:nvPicPr>
          <p:cNvPr id="717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2093" t="10001" r="10838" b="5678"/>
          <a:stretch/>
        </p:blipFill>
        <p:spPr bwMode="auto">
          <a:xfrm>
            <a:off x="3635896" y="1124744"/>
            <a:ext cx="5104771" cy="381642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Content Placeholder 2"/>
          <p:cNvSpPr txBox="1">
            <a:spLocks/>
          </p:cNvSpPr>
          <p:nvPr/>
        </p:nvSpPr>
        <p:spPr>
          <a:xfrm>
            <a:off x="251520" y="908720"/>
            <a:ext cx="3384376" cy="52809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1pPr>
            <a:lvl2pPr marL="720725" indent="-355600" algn="l" defTabSz="914400" rtl="0" eaLnBrk="1" latinLnBrk="0" hangingPunct="1">
              <a:spcBef>
                <a:spcPct val="20000"/>
              </a:spcBef>
              <a:buClr>
                <a:srgbClr val="0070C0"/>
              </a:buClr>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600"/>
              </a:spcBef>
              <a:spcAft>
                <a:spcPts val="1200"/>
              </a:spcAft>
              <a:buFont typeface="Arial" panose="020B0604020202020204" pitchFamily="34" charset="0"/>
              <a:buNone/>
            </a:pPr>
            <a:r>
              <a:rPr lang="en-GB" sz="2000" dirty="0" smtClean="0">
                <a:solidFill>
                  <a:srgbClr val="0070C0"/>
                </a:solidFill>
              </a:rPr>
              <a:t>Comment</a:t>
            </a:r>
            <a:r>
              <a:rPr lang="en-GB" sz="2000" dirty="0" smtClean="0">
                <a:ln w="1905"/>
                <a:solidFill>
                  <a:srgbClr val="0070C0"/>
                </a:solidFill>
                <a:effectLst>
                  <a:innerShdw blurRad="69850" dist="43180" dir="5400000">
                    <a:srgbClr val="000000">
                      <a:alpha val="65000"/>
                    </a:srgbClr>
                  </a:innerShdw>
                </a:effectLst>
              </a:rPr>
              <a:t> </a:t>
            </a:r>
            <a:r>
              <a:rPr lang="en-GB" sz="1400" dirty="0" smtClean="0">
                <a:solidFill>
                  <a:schemeClr val="tx1">
                    <a:lumMod val="75000"/>
                    <a:lumOff val="25000"/>
                  </a:schemeClr>
                </a:solidFill>
              </a:rPr>
              <a:t>on the mitigation measures with any real-world information/ case studies you may have, including:</a:t>
            </a:r>
          </a:p>
          <a:p>
            <a:pPr marL="177800" indent="-177800">
              <a:lnSpc>
                <a:spcPct val="120000"/>
              </a:lnSpc>
              <a:spcBef>
                <a:spcPts val="0"/>
              </a:spcBef>
              <a:spcAft>
                <a:spcPts val="600"/>
              </a:spcAft>
            </a:pPr>
            <a:r>
              <a:rPr lang="en-GB" sz="1400" dirty="0" smtClean="0">
                <a:solidFill>
                  <a:srgbClr val="0070C0"/>
                </a:solidFill>
              </a:rPr>
              <a:t>benefits and any issues</a:t>
            </a:r>
          </a:p>
          <a:p>
            <a:pPr marL="177800" indent="-177800">
              <a:lnSpc>
                <a:spcPct val="120000"/>
              </a:lnSpc>
              <a:spcBef>
                <a:spcPts val="0"/>
              </a:spcBef>
              <a:spcAft>
                <a:spcPts val="600"/>
              </a:spcAft>
            </a:pPr>
            <a:r>
              <a:rPr lang="en-GB" sz="1400" dirty="0" smtClean="0">
                <a:solidFill>
                  <a:srgbClr val="0070C0"/>
                </a:solidFill>
              </a:rPr>
              <a:t>implementation requirements</a:t>
            </a:r>
          </a:p>
          <a:p>
            <a:pPr marL="177800" indent="-177800">
              <a:lnSpc>
                <a:spcPct val="120000"/>
              </a:lnSpc>
              <a:spcBef>
                <a:spcPts val="0"/>
              </a:spcBef>
              <a:spcAft>
                <a:spcPts val="600"/>
              </a:spcAft>
            </a:pPr>
            <a:r>
              <a:rPr lang="en-GB" sz="1400" dirty="0" smtClean="0">
                <a:solidFill>
                  <a:srgbClr val="0070C0"/>
                </a:solidFill>
              </a:rPr>
              <a:t>maintenance requirements</a:t>
            </a:r>
          </a:p>
          <a:p>
            <a:pPr marL="177800" indent="-177800">
              <a:lnSpc>
                <a:spcPct val="120000"/>
              </a:lnSpc>
              <a:spcBef>
                <a:spcPts val="0"/>
              </a:spcBef>
              <a:spcAft>
                <a:spcPts val="1200"/>
              </a:spcAft>
            </a:pPr>
            <a:r>
              <a:rPr lang="en-GB" sz="1400" dirty="0" smtClean="0">
                <a:solidFill>
                  <a:srgbClr val="0070C0"/>
                </a:solidFill>
              </a:rPr>
              <a:t>costing information.</a:t>
            </a:r>
          </a:p>
          <a:p>
            <a:pPr marL="0" indent="0">
              <a:lnSpc>
                <a:spcPct val="120000"/>
              </a:lnSpc>
              <a:spcBef>
                <a:spcPts val="0"/>
              </a:spcBef>
              <a:spcAft>
                <a:spcPts val="1200"/>
              </a:spcAft>
              <a:buNone/>
            </a:pPr>
            <a:r>
              <a:rPr lang="en-GB" sz="1400" dirty="0" smtClean="0">
                <a:solidFill>
                  <a:schemeClr val="tx1">
                    <a:lumMod val="75000"/>
                    <a:lumOff val="25000"/>
                  </a:schemeClr>
                </a:solidFill>
              </a:rPr>
              <a:t>Your comments will provide support to other users looking to implement mitigation measures and help to inform future updates to LXRMTK.</a:t>
            </a:r>
          </a:p>
          <a:p>
            <a:pPr marL="0" indent="0">
              <a:lnSpc>
                <a:spcPct val="120000"/>
              </a:lnSpc>
              <a:spcBef>
                <a:spcPts val="0"/>
              </a:spcBef>
              <a:spcAft>
                <a:spcPts val="1200"/>
              </a:spcAft>
              <a:buNone/>
            </a:pPr>
            <a:r>
              <a:rPr lang="en-GB" sz="1400" dirty="0" smtClean="0">
                <a:solidFill>
                  <a:schemeClr val="tx1">
                    <a:lumMod val="75000"/>
                    <a:lumOff val="25000"/>
                  </a:schemeClr>
                </a:solidFill>
              </a:rPr>
              <a:t>Please ensure your comments are relevant and appropriate.  Comments will be moderated by Network Rail prior to being uploaded and feedback provided where necessary. </a:t>
            </a:r>
          </a:p>
        </p:txBody>
      </p:sp>
      <p:sp>
        <p:nvSpPr>
          <p:cNvPr id="13" name="Line Callout 1 (Border and Accent Bar) 12"/>
          <p:cNvSpPr/>
          <p:nvPr/>
        </p:nvSpPr>
        <p:spPr>
          <a:xfrm rot="5400000">
            <a:off x="5723858" y="2925214"/>
            <a:ext cx="1008650" cy="2016223"/>
          </a:xfrm>
          <a:prstGeom prst="accentBorderCallout1">
            <a:avLst>
              <a:gd name="adj1" fmla="val 49683"/>
              <a:gd name="adj2" fmla="val -2579"/>
              <a:gd name="adj3" fmla="val 88415"/>
              <a:gd name="adj4" fmla="val -49587"/>
            </a:avLst>
          </a:prstGeom>
          <a:solidFill>
            <a:schemeClr val="tx2">
              <a:lumMod val="60000"/>
              <a:lumOff val="40000"/>
            </a:schemeClr>
          </a:solidFill>
          <a:ln w="3175">
            <a:solidFill>
              <a:schemeClr val="bg1">
                <a:lumMod val="50000"/>
              </a:schemeClr>
            </a:solidFill>
          </a:ln>
          <a:effectLst/>
        </p:spPr>
        <p:style>
          <a:lnRef idx="2">
            <a:schemeClr val="accent6"/>
          </a:lnRef>
          <a:fillRef idx="1">
            <a:schemeClr val="lt1"/>
          </a:fillRef>
          <a:effectRef idx="0">
            <a:schemeClr val="accent6"/>
          </a:effectRef>
          <a:fontRef idx="minor">
            <a:schemeClr val="dk1"/>
          </a:fontRef>
        </p:style>
        <p:txBody>
          <a:bodyPr vert="vert270" rtlCol="0" anchor="ctr"/>
          <a:lstStyle/>
          <a:p>
            <a:r>
              <a:rPr lang="en-GB" sz="1400" dirty="0" smtClean="0">
                <a:solidFill>
                  <a:schemeClr val="bg1"/>
                </a:solidFill>
              </a:rPr>
              <a:t>Within a MM, scroll down and select the comments page next to the related RIFs.</a:t>
            </a:r>
            <a:endParaRPr lang="en-GB" sz="1400" dirty="0">
              <a:solidFill>
                <a:schemeClr val="bg1"/>
              </a:solidFill>
            </a:endParaRPr>
          </a:p>
        </p:txBody>
      </p:sp>
      <p:pic>
        <p:nvPicPr>
          <p:cNvPr id="717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32" t="3426" r="30548" b="53456"/>
          <a:stretch/>
        </p:blipFill>
        <p:spPr bwMode="auto">
          <a:xfrm>
            <a:off x="4989918" y="5028107"/>
            <a:ext cx="2297906" cy="156924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val 15"/>
          <p:cNvSpPr/>
          <p:nvPr/>
        </p:nvSpPr>
        <p:spPr>
          <a:xfrm>
            <a:off x="7464506" y="2851116"/>
            <a:ext cx="884928" cy="432048"/>
          </a:xfrm>
          <a:prstGeom prst="ellipse">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a:stCxn id="16" idx="4"/>
            <a:endCxn id="7175" idx="3"/>
          </p:cNvCxnSpPr>
          <p:nvPr/>
        </p:nvCxnSpPr>
        <p:spPr>
          <a:xfrm flipH="1">
            <a:off x="7287824" y="3283164"/>
            <a:ext cx="619146" cy="2529566"/>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109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3708" y="3121585"/>
            <a:ext cx="5256584" cy="614830"/>
          </a:xfrm>
        </p:spPr>
        <p:txBody>
          <a:bodyPr>
            <a:normAutofit/>
          </a:bodyPr>
          <a:lstStyle/>
          <a:p>
            <a:r>
              <a:rPr lang="en-GB" sz="2800" dirty="0" smtClean="0">
                <a:solidFill>
                  <a:srgbClr val="0070C0"/>
                </a:solidFill>
                <a:latin typeface="+mj-lt"/>
                <a:ea typeface="+mj-ea"/>
                <a:cs typeface="+mj-cs"/>
              </a:rPr>
              <a:t>End of training</a:t>
            </a:r>
            <a:endParaRPr lang="en-GB" sz="2800" dirty="0">
              <a:solidFill>
                <a:srgbClr val="0070C0"/>
              </a:solidFill>
              <a:latin typeface="+mj-lt"/>
              <a:ea typeface="+mj-ea"/>
              <a:cs typeface="+mj-cs"/>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94" b="20017"/>
          <a:stretch/>
        </p:blipFill>
        <p:spPr bwMode="auto">
          <a:xfrm>
            <a:off x="107504" y="116632"/>
            <a:ext cx="3243312" cy="57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898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Introduction: </a:t>
            </a:r>
            <a:r>
              <a:rPr lang="en-GB" dirty="0" smtClean="0"/>
              <a:t>What is LXRMTK?</a:t>
            </a:r>
            <a:endParaRPr lang="en-GB" dirty="0"/>
          </a:p>
        </p:txBody>
      </p:sp>
      <p:sp>
        <p:nvSpPr>
          <p:cNvPr id="3" name="Content Placeholder 2"/>
          <p:cNvSpPr>
            <a:spLocks noGrp="1"/>
          </p:cNvSpPr>
          <p:nvPr>
            <p:ph idx="1"/>
          </p:nvPr>
        </p:nvSpPr>
        <p:spPr>
          <a:xfrm>
            <a:off x="251520" y="1052736"/>
            <a:ext cx="5040560" cy="5073427"/>
          </a:xfrm>
        </p:spPr>
        <p:txBody>
          <a:bodyPr>
            <a:normAutofit fontScale="92500" lnSpcReduction="10000"/>
          </a:bodyPr>
          <a:lstStyle/>
          <a:p>
            <a:pPr marL="0" indent="0">
              <a:spcAft>
                <a:spcPts val="1200"/>
              </a:spcAft>
              <a:buNone/>
            </a:pPr>
            <a:r>
              <a:rPr lang="en-GB" sz="2600" dirty="0" smtClean="0">
                <a:solidFill>
                  <a:schemeClr val="tx1">
                    <a:lumMod val="75000"/>
                    <a:lumOff val="25000"/>
                  </a:schemeClr>
                </a:solidFill>
              </a:rPr>
              <a:t>The Level Crossing Risk Management Toolkit (LXRMTK) </a:t>
            </a:r>
            <a:r>
              <a:rPr lang="en-GB" sz="2600" dirty="0">
                <a:solidFill>
                  <a:schemeClr val="tx1">
                    <a:lumMod val="75000"/>
                    <a:lumOff val="25000"/>
                  </a:schemeClr>
                </a:solidFill>
              </a:rPr>
              <a:t>is a web-based database that:</a:t>
            </a:r>
          </a:p>
          <a:p>
            <a:pPr lvl="0">
              <a:spcBef>
                <a:spcPts val="0"/>
              </a:spcBef>
              <a:spcAft>
                <a:spcPts val="600"/>
              </a:spcAft>
            </a:pPr>
            <a:r>
              <a:rPr lang="en-GB" sz="1900" dirty="0">
                <a:solidFill>
                  <a:schemeClr val="tx1">
                    <a:lumMod val="75000"/>
                    <a:lumOff val="25000"/>
                  </a:schemeClr>
                </a:solidFill>
              </a:rPr>
              <a:t>Promotes a performance-based understanding of road user errors and violations at level crossings</a:t>
            </a:r>
          </a:p>
          <a:p>
            <a:pPr lvl="0">
              <a:spcBef>
                <a:spcPts val="0"/>
              </a:spcBef>
              <a:spcAft>
                <a:spcPts val="600"/>
              </a:spcAft>
            </a:pPr>
            <a:r>
              <a:rPr lang="en-GB" sz="1900" dirty="0">
                <a:solidFill>
                  <a:schemeClr val="tx1">
                    <a:lumMod val="75000"/>
                    <a:lumOff val="25000"/>
                  </a:schemeClr>
                </a:solidFill>
              </a:rPr>
              <a:t>Enables the systematic evaluation of human factors </a:t>
            </a:r>
            <a:r>
              <a:rPr lang="en-GB" sz="1900" dirty="0" smtClean="0">
                <a:solidFill>
                  <a:schemeClr val="tx1">
                    <a:lumMod val="75000"/>
                    <a:lumOff val="25000"/>
                  </a:schemeClr>
                </a:solidFill>
              </a:rPr>
              <a:t>issues/risk influencing factors </a:t>
            </a:r>
            <a:r>
              <a:rPr lang="en-GB" sz="1900" dirty="0">
                <a:solidFill>
                  <a:schemeClr val="tx1">
                    <a:lumMod val="75000"/>
                    <a:lumOff val="25000"/>
                  </a:schemeClr>
                </a:solidFill>
              </a:rPr>
              <a:t>at level crossings</a:t>
            </a:r>
          </a:p>
          <a:p>
            <a:pPr lvl="0">
              <a:spcBef>
                <a:spcPts val="0"/>
              </a:spcBef>
              <a:spcAft>
                <a:spcPts val="600"/>
              </a:spcAft>
            </a:pPr>
            <a:r>
              <a:rPr lang="en-GB" sz="1900" dirty="0">
                <a:solidFill>
                  <a:schemeClr val="tx1">
                    <a:lumMod val="75000"/>
                    <a:lumOff val="25000"/>
                  </a:schemeClr>
                </a:solidFill>
              </a:rPr>
              <a:t>Supplies practical guidance on the selection of appropriate risk mitigation measures at level crossings</a:t>
            </a:r>
          </a:p>
          <a:p>
            <a:pPr lvl="0">
              <a:spcBef>
                <a:spcPts val="0"/>
              </a:spcBef>
              <a:spcAft>
                <a:spcPts val="600"/>
              </a:spcAft>
            </a:pPr>
            <a:r>
              <a:rPr lang="en-GB" sz="1900" dirty="0">
                <a:solidFill>
                  <a:schemeClr val="tx1">
                    <a:lumMod val="75000"/>
                    <a:lumOff val="25000"/>
                  </a:schemeClr>
                </a:solidFill>
              </a:rPr>
              <a:t>Provides an audit trail for any decisions made regarding the implementation of risk reduction measures and supports the cost benefit analysis process</a:t>
            </a:r>
            <a:r>
              <a:rPr lang="en-GB" sz="1900" dirty="0" smtClean="0">
                <a:solidFill>
                  <a:schemeClr val="tx1">
                    <a:lumMod val="75000"/>
                    <a:lumOff val="25000"/>
                  </a:schemeClr>
                </a:solidFill>
              </a:rPr>
              <a:t>.</a:t>
            </a:r>
            <a:endParaRPr lang="en-GB" sz="1900" dirty="0">
              <a:solidFill>
                <a:schemeClr val="tx1">
                  <a:lumMod val="75000"/>
                  <a:lumOff val="25000"/>
                </a:schemeClr>
              </a:solidFill>
            </a:endParaRPr>
          </a:p>
        </p:txBody>
      </p:sp>
      <p:pic>
        <p:nvPicPr>
          <p:cNvPr id="4" name="Picture 4" descr="H:\Project\0171514 - ADL Pedestrian Risk - CT\05 Work in Progress\Site visits\Main trials\Photo and Footage\North Quay Rd, Newhaven FP\4 demarcated decision point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51895" y="1135586"/>
            <a:ext cx="2623020" cy="2885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3" descr="E:\Level Crossing Site Visit Photo's and Video\Ammanford Park St -p\DSC_22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1895" y="4270968"/>
            <a:ext cx="2623020" cy="1777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E:\Level Crossing Site Visit Photo's and Video\Ammanford Park St -p\DSC_22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4738" y="2316339"/>
            <a:ext cx="1680187" cy="2277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74477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i="1" dirty="0"/>
              <a:t>Introduction: </a:t>
            </a:r>
            <a:r>
              <a:rPr lang="en-GB" dirty="0" smtClean="0">
                <a:solidFill>
                  <a:srgbClr val="0070C0"/>
                </a:solidFill>
              </a:rPr>
              <a:t>How can LXRMTK be used?</a:t>
            </a:r>
            <a:endParaRPr lang="en-GB" dirty="0">
              <a:solidFill>
                <a:srgbClr val="0070C0"/>
              </a:solidFill>
            </a:endParaRPr>
          </a:p>
        </p:txBody>
      </p:sp>
      <p:sp>
        <p:nvSpPr>
          <p:cNvPr id="3" name="Slide Number Placeholder 2"/>
          <p:cNvSpPr>
            <a:spLocks noGrp="1"/>
          </p:cNvSpPr>
          <p:nvPr>
            <p:ph type="sldNum" sz="quarter" idx="10"/>
          </p:nvPr>
        </p:nvSpPr>
        <p:spPr/>
        <p:txBody>
          <a:bodyPr/>
          <a:lstStyle/>
          <a:p>
            <a:fld id="{64A0697F-D92A-44AE-9631-4DF4FB2C44EF}" type="slidenum">
              <a:rPr lang="en-GB" smtClean="0"/>
              <a:pPr/>
              <a:t>4</a:t>
            </a:fld>
            <a:endParaRPr lang="en-GB" dirty="0"/>
          </a:p>
        </p:txBody>
      </p:sp>
      <p:sp>
        <p:nvSpPr>
          <p:cNvPr id="4" name="Text Placeholder 3"/>
          <p:cNvSpPr>
            <a:spLocks noGrp="1"/>
          </p:cNvSpPr>
          <p:nvPr>
            <p:ph type="body" sz="quarter" idx="13"/>
          </p:nvPr>
        </p:nvSpPr>
        <p:spPr>
          <a:xfrm>
            <a:off x="251520" y="980728"/>
            <a:ext cx="8390160" cy="4787900"/>
          </a:xfrm>
        </p:spPr>
        <p:txBody>
          <a:bodyPr vert="horz" lIns="0" tIns="0" rIns="0" bIns="45720" rtlCol="0">
            <a:noAutofit/>
          </a:bodyPr>
          <a:lstStyle/>
          <a:p>
            <a:pPr marL="342900" indent="-342900">
              <a:buFont typeface="Arial" panose="020B0604020202020204" pitchFamily="34" charset="0"/>
              <a:buChar char="•"/>
            </a:pPr>
            <a:r>
              <a:rPr lang="en-GB" sz="2000" dirty="0" smtClean="0">
                <a:solidFill>
                  <a:schemeClr val="tx1">
                    <a:lumMod val="75000"/>
                    <a:lumOff val="25000"/>
                  </a:schemeClr>
                </a:solidFill>
              </a:rPr>
              <a:t>A </a:t>
            </a:r>
            <a:r>
              <a:rPr lang="en-GB" sz="2000" dirty="0">
                <a:solidFill>
                  <a:schemeClr val="tx1">
                    <a:lumMod val="75000"/>
                    <a:lumOff val="25000"/>
                  </a:schemeClr>
                </a:solidFill>
              </a:rPr>
              <a:t>general info resource for </a:t>
            </a:r>
            <a:r>
              <a:rPr lang="en-GB" sz="2000" dirty="0" smtClean="0">
                <a:solidFill>
                  <a:schemeClr val="tx1">
                    <a:lumMod val="75000"/>
                    <a:lumOff val="25000"/>
                  </a:schemeClr>
                </a:solidFill>
              </a:rPr>
              <a:t>Level Crossing Managers</a:t>
            </a:r>
          </a:p>
          <a:p>
            <a:pPr marL="609600" lvl="1" indent="-254000">
              <a:buSzPct val="50000"/>
              <a:buFont typeface="Courier New" panose="02070309020205020404" pitchFamily="49" charset="0"/>
              <a:buChar char="o"/>
            </a:pPr>
            <a:r>
              <a:rPr lang="en-GB" sz="1600" dirty="0">
                <a:solidFill>
                  <a:schemeClr val="tx1">
                    <a:lumMod val="75000"/>
                    <a:lumOff val="25000"/>
                  </a:schemeClr>
                </a:solidFill>
              </a:rPr>
              <a:t>A central store for the knowledge and experience in LX management</a:t>
            </a:r>
          </a:p>
          <a:p>
            <a:pPr marL="609600" lvl="1" indent="-254000">
              <a:spcAft>
                <a:spcPts val="600"/>
              </a:spcAft>
              <a:buSzPct val="50000"/>
              <a:buFont typeface="Courier New" panose="02070309020205020404" pitchFamily="49" charset="0"/>
              <a:buChar char="o"/>
            </a:pPr>
            <a:r>
              <a:rPr lang="en-GB" sz="1600" dirty="0">
                <a:solidFill>
                  <a:schemeClr val="tx1">
                    <a:lumMod val="75000"/>
                    <a:lumOff val="25000"/>
                  </a:schemeClr>
                </a:solidFill>
              </a:rPr>
              <a:t>Content is peer reviewed, </a:t>
            </a:r>
            <a:r>
              <a:rPr lang="en-GB" sz="1600" dirty="0" smtClean="0">
                <a:solidFill>
                  <a:schemeClr val="tx1">
                    <a:lumMod val="75000"/>
                    <a:lumOff val="25000"/>
                  </a:schemeClr>
                </a:solidFill>
              </a:rPr>
              <a:t>provides an </a:t>
            </a:r>
            <a:r>
              <a:rPr lang="en-GB" sz="1600" dirty="0">
                <a:solidFill>
                  <a:schemeClr val="tx1">
                    <a:lumMod val="75000"/>
                    <a:lumOff val="25000"/>
                  </a:schemeClr>
                </a:solidFill>
              </a:rPr>
              <a:t>audit </a:t>
            </a:r>
            <a:r>
              <a:rPr lang="en-GB" sz="1600" dirty="0" smtClean="0">
                <a:solidFill>
                  <a:schemeClr val="tx1">
                    <a:lumMod val="75000"/>
                    <a:lumOff val="25000"/>
                  </a:schemeClr>
                </a:solidFill>
              </a:rPr>
              <a:t>trail and is </a:t>
            </a:r>
            <a:r>
              <a:rPr lang="en-GB" sz="1600" dirty="0">
                <a:solidFill>
                  <a:schemeClr val="tx1">
                    <a:lumMod val="75000"/>
                    <a:lumOff val="25000"/>
                  </a:schemeClr>
                </a:solidFill>
              </a:rPr>
              <a:t>based upon research and best </a:t>
            </a:r>
            <a:r>
              <a:rPr lang="en-GB" sz="1600" dirty="0" smtClean="0">
                <a:solidFill>
                  <a:schemeClr val="tx1">
                    <a:lumMod val="75000"/>
                    <a:lumOff val="25000"/>
                  </a:schemeClr>
                </a:solidFill>
              </a:rPr>
              <a:t>practice</a:t>
            </a:r>
          </a:p>
          <a:p>
            <a:pPr marL="609600" lvl="1" indent="-254000">
              <a:spcAft>
                <a:spcPts val="600"/>
              </a:spcAft>
              <a:buSzPct val="50000"/>
              <a:buFont typeface="Courier New" panose="02070309020205020404" pitchFamily="49" charset="0"/>
              <a:buChar char="o"/>
            </a:pPr>
            <a:endParaRPr lang="en-GB" sz="1600" dirty="0">
              <a:solidFill>
                <a:schemeClr val="tx1">
                  <a:lumMod val="75000"/>
                  <a:lumOff val="25000"/>
                </a:schemeClr>
              </a:solidFill>
            </a:endParaRPr>
          </a:p>
          <a:p>
            <a:pPr marL="609600" lvl="1" indent="-254000">
              <a:spcAft>
                <a:spcPts val="600"/>
              </a:spcAft>
              <a:buSzPct val="50000"/>
              <a:buFont typeface="Courier New" panose="02070309020205020404" pitchFamily="49" charset="0"/>
              <a:buChar char="o"/>
            </a:pPr>
            <a:endParaRPr lang="en-GB" sz="1600" dirty="0" smtClean="0">
              <a:solidFill>
                <a:schemeClr val="tx1">
                  <a:lumMod val="75000"/>
                  <a:lumOff val="25000"/>
                </a:schemeClr>
              </a:solidFill>
            </a:endParaRPr>
          </a:p>
          <a:p>
            <a:pPr marL="609600" lvl="1" indent="-254000">
              <a:spcAft>
                <a:spcPts val="600"/>
              </a:spcAft>
              <a:buSzPct val="50000"/>
              <a:buFont typeface="Courier New" panose="02070309020205020404" pitchFamily="49" charset="0"/>
              <a:buChar char="o"/>
            </a:pPr>
            <a:endParaRPr lang="en-GB" sz="1600" dirty="0" smtClean="0">
              <a:solidFill>
                <a:schemeClr val="tx1">
                  <a:lumMod val="75000"/>
                  <a:lumOff val="25000"/>
                </a:schemeClr>
              </a:solidFill>
            </a:endParaRPr>
          </a:p>
          <a:p>
            <a:pPr marL="609600" lvl="1" indent="-254000">
              <a:spcAft>
                <a:spcPts val="600"/>
              </a:spcAft>
              <a:buSzPct val="50000"/>
              <a:buFont typeface="Courier New" panose="02070309020205020404" pitchFamily="49" charset="0"/>
              <a:buChar char="o"/>
            </a:pPr>
            <a:endParaRPr lang="en-GB" sz="1600" dirty="0">
              <a:solidFill>
                <a:schemeClr val="tx1">
                  <a:lumMod val="75000"/>
                  <a:lumOff val="25000"/>
                </a:schemeClr>
              </a:solidFill>
            </a:endParaRPr>
          </a:p>
          <a:p>
            <a:pPr marL="609600" lvl="1" indent="-254000">
              <a:spcAft>
                <a:spcPts val="600"/>
              </a:spcAft>
              <a:buSzPct val="50000"/>
              <a:buFont typeface="Courier New" panose="02070309020205020404" pitchFamily="49" charset="0"/>
              <a:buChar char="o"/>
            </a:pPr>
            <a:endParaRPr lang="en-GB" sz="1600" dirty="0">
              <a:solidFill>
                <a:schemeClr val="tx1">
                  <a:lumMod val="75000"/>
                  <a:lumOff val="25000"/>
                </a:schemeClr>
              </a:solidFill>
            </a:endParaRPr>
          </a:p>
          <a:p>
            <a:pPr marL="342900" indent="-342900">
              <a:buFont typeface="Arial" panose="020B0604020202020204" pitchFamily="34" charset="0"/>
              <a:buChar char="•"/>
            </a:pPr>
            <a:r>
              <a:rPr lang="en-GB" sz="2000" dirty="0" smtClean="0">
                <a:solidFill>
                  <a:schemeClr val="tx1">
                    <a:lumMod val="75000"/>
                    <a:lumOff val="25000"/>
                  </a:schemeClr>
                </a:solidFill>
              </a:rPr>
              <a:t>A practical </a:t>
            </a:r>
            <a:r>
              <a:rPr lang="en-GB" sz="2000" dirty="0">
                <a:solidFill>
                  <a:schemeClr val="tx1">
                    <a:lumMod val="75000"/>
                    <a:lumOff val="25000"/>
                  </a:schemeClr>
                </a:solidFill>
              </a:rPr>
              <a:t>field guide to LX risk </a:t>
            </a:r>
            <a:r>
              <a:rPr lang="en-GB" sz="2000" dirty="0" smtClean="0">
                <a:solidFill>
                  <a:schemeClr val="tx1">
                    <a:lumMod val="75000"/>
                    <a:lumOff val="25000"/>
                  </a:schemeClr>
                </a:solidFill>
              </a:rPr>
              <a:t>assessment</a:t>
            </a:r>
          </a:p>
          <a:p>
            <a:pPr marL="609600" lvl="1" indent="-254000">
              <a:buSzPct val="50000"/>
              <a:buFont typeface="Courier New" panose="02070309020205020404" pitchFamily="49" charset="0"/>
              <a:buChar char="o"/>
            </a:pPr>
            <a:r>
              <a:rPr lang="en-GB" sz="1600" dirty="0" smtClean="0">
                <a:solidFill>
                  <a:schemeClr val="tx1">
                    <a:lumMod val="75000"/>
                    <a:lumOff val="25000"/>
                  </a:schemeClr>
                </a:solidFill>
              </a:rPr>
              <a:t>To </a:t>
            </a:r>
            <a:r>
              <a:rPr lang="en-GB" sz="1600" dirty="0">
                <a:solidFill>
                  <a:schemeClr val="tx1">
                    <a:lumMod val="75000"/>
                    <a:lumOff val="25000"/>
                  </a:schemeClr>
                </a:solidFill>
              </a:rPr>
              <a:t>identify (and even pdf and save on </a:t>
            </a:r>
            <a:r>
              <a:rPr lang="en-GB" sz="1600" dirty="0" smtClean="0">
                <a:solidFill>
                  <a:schemeClr val="tx1">
                    <a:lumMod val="75000"/>
                    <a:lumOff val="25000"/>
                  </a:schemeClr>
                </a:solidFill>
              </a:rPr>
              <a:t>iPad</a:t>
            </a:r>
            <a:r>
              <a:rPr lang="en-GB" sz="1600" dirty="0">
                <a:solidFill>
                  <a:schemeClr val="tx1">
                    <a:lumMod val="75000"/>
                    <a:lumOff val="25000"/>
                  </a:schemeClr>
                </a:solidFill>
              </a:rPr>
              <a:t>) a checklist of potential issues to be aware of/look out for before going out to site and to guide thinking </a:t>
            </a:r>
            <a:r>
              <a:rPr lang="en-GB" sz="1600" dirty="0" smtClean="0">
                <a:solidFill>
                  <a:schemeClr val="tx1">
                    <a:lumMod val="75000"/>
                    <a:lumOff val="25000"/>
                  </a:schemeClr>
                </a:solidFill>
              </a:rPr>
              <a:t>during </a:t>
            </a:r>
            <a:r>
              <a:rPr lang="en-GB" sz="1600" dirty="0">
                <a:solidFill>
                  <a:schemeClr val="tx1">
                    <a:lumMod val="75000"/>
                    <a:lumOff val="25000"/>
                  </a:schemeClr>
                </a:solidFill>
              </a:rPr>
              <a:t>risk assessments</a:t>
            </a:r>
          </a:p>
          <a:p>
            <a:pPr marL="609600" lvl="1" indent="-254000">
              <a:buSzPct val="50000"/>
              <a:buFont typeface="Courier New" panose="02070309020205020404" pitchFamily="49" charset="0"/>
              <a:buChar char="o"/>
            </a:pPr>
            <a:r>
              <a:rPr lang="en-GB" sz="1600" dirty="0">
                <a:solidFill>
                  <a:schemeClr val="tx1">
                    <a:lumMod val="75000"/>
                    <a:lumOff val="25000"/>
                  </a:schemeClr>
                </a:solidFill>
              </a:rPr>
              <a:t>To aid optioneering – identify measures that are actually likely to have an impact on the specific user behaviours identified/likely at the crossing based on understanding of site characteristics and user profiles</a:t>
            </a:r>
          </a:p>
          <a:p>
            <a:pPr marL="609600" lvl="1" indent="-254000">
              <a:buSzPct val="50000"/>
              <a:buFont typeface="Courier New" panose="02070309020205020404" pitchFamily="49" charset="0"/>
              <a:buChar char="o"/>
            </a:pPr>
            <a:r>
              <a:rPr lang="en-GB" sz="1600" dirty="0">
                <a:solidFill>
                  <a:schemeClr val="tx1">
                    <a:lumMod val="75000"/>
                    <a:lumOff val="25000"/>
                  </a:schemeClr>
                </a:solidFill>
              </a:rPr>
              <a:t>To assist with Narrative Risk </a:t>
            </a:r>
            <a:r>
              <a:rPr lang="en-GB" sz="1600" dirty="0" smtClean="0">
                <a:solidFill>
                  <a:schemeClr val="tx1">
                    <a:lumMod val="75000"/>
                    <a:lumOff val="25000"/>
                  </a:schemeClr>
                </a:solidFill>
              </a:rPr>
              <a:t>Assessments </a:t>
            </a:r>
            <a:r>
              <a:rPr lang="en-GB" sz="1600" dirty="0">
                <a:solidFill>
                  <a:schemeClr val="tx1">
                    <a:lumMod val="75000"/>
                    <a:lumOff val="25000"/>
                  </a:schemeClr>
                </a:solidFill>
              </a:rPr>
              <a:t>– to guide </a:t>
            </a:r>
            <a:r>
              <a:rPr lang="en-GB" sz="1600" dirty="0" smtClean="0">
                <a:solidFill>
                  <a:schemeClr val="tx1">
                    <a:lumMod val="75000"/>
                    <a:lumOff val="25000"/>
                  </a:schemeClr>
                </a:solidFill>
              </a:rPr>
              <a:t>thinking</a:t>
            </a:r>
            <a:r>
              <a:rPr lang="en-GB" sz="1600" dirty="0">
                <a:solidFill>
                  <a:schemeClr val="tx1">
                    <a:lumMod val="75000"/>
                    <a:lumOff val="25000"/>
                  </a:schemeClr>
                </a:solidFill>
              </a:rPr>
              <a:t>, provide evidence for influencing factors and key risks associated with different crossing and user types, to give background detail and an audit trail for decisions made etc</a:t>
            </a:r>
          </a:p>
          <a:p>
            <a:pPr marL="342900" indent="-342900">
              <a:buFont typeface="Arial" panose="020B0604020202020204" pitchFamily="34" charset="0"/>
              <a:buChar char="•"/>
            </a:pPr>
            <a:endParaRPr lang="en-GB"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56" y="2060848"/>
            <a:ext cx="7319888" cy="169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596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i="1" dirty="0"/>
              <a:t>Introduction: </a:t>
            </a:r>
            <a:r>
              <a:rPr lang="en-GB" dirty="0"/>
              <a:t>Where can LXRMTK be used?</a:t>
            </a:r>
          </a:p>
        </p:txBody>
      </p:sp>
      <p:sp>
        <p:nvSpPr>
          <p:cNvPr id="3" name="Content Placeholder 2"/>
          <p:cNvSpPr>
            <a:spLocks noGrp="1"/>
          </p:cNvSpPr>
          <p:nvPr>
            <p:ph idx="1"/>
          </p:nvPr>
        </p:nvSpPr>
        <p:spPr>
          <a:xfrm>
            <a:off x="251520" y="1124744"/>
            <a:ext cx="4824536" cy="5001419"/>
          </a:xfrm>
        </p:spPr>
        <p:txBody>
          <a:bodyPr>
            <a:normAutofit/>
          </a:bodyPr>
          <a:lstStyle/>
          <a:p>
            <a:pPr>
              <a:spcBef>
                <a:spcPts val="0"/>
              </a:spcBef>
              <a:spcAft>
                <a:spcPts val="1200"/>
              </a:spcAft>
            </a:pPr>
            <a:r>
              <a:rPr lang="en-GB" sz="2000" dirty="0" smtClean="0">
                <a:solidFill>
                  <a:srgbClr val="0070C0"/>
                </a:solidFill>
              </a:rPr>
              <a:t>Desktop computers</a:t>
            </a:r>
          </a:p>
          <a:p>
            <a:pPr>
              <a:spcBef>
                <a:spcPts val="0"/>
              </a:spcBef>
              <a:spcAft>
                <a:spcPts val="1200"/>
              </a:spcAft>
            </a:pPr>
            <a:r>
              <a:rPr lang="en-GB" sz="2000" dirty="0" smtClean="0">
                <a:solidFill>
                  <a:srgbClr val="0070C0"/>
                </a:solidFill>
              </a:rPr>
              <a:t>Tablet computers </a:t>
            </a:r>
            <a:r>
              <a:rPr lang="en-GB" sz="2000" dirty="0" smtClean="0">
                <a:solidFill>
                  <a:schemeClr val="tx1">
                    <a:lumMod val="75000"/>
                    <a:lumOff val="25000"/>
                  </a:schemeClr>
                </a:solidFill>
              </a:rPr>
              <a:t>(with an internet/WiFi connection)</a:t>
            </a:r>
          </a:p>
          <a:p>
            <a:pPr>
              <a:spcBef>
                <a:spcPts val="0"/>
              </a:spcBef>
              <a:spcAft>
                <a:spcPts val="1200"/>
              </a:spcAft>
            </a:pPr>
            <a:r>
              <a:rPr lang="en-GB" sz="2000" dirty="0" smtClean="0">
                <a:solidFill>
                  <a:srgbClr val="0070C0"/>
                </a:solidFill>
              </a:rPr>
              <a:t>Hardcopy </a:t>
            </a:r>
            <a:r>
              <a:rPr lang="en-GB" sz="2000" dirty="0" smtClean="0">
                <a:solidFill>
                  <a:schemeClr val="tx1">
                    <a:lumMod val="75000"/>
                    <a:lumOff val="25000"/>
                  </a:schemeClr>
                </a:solidFill>
              </a:rPr>
              <a:t>- print the results onto paper so they can be used at locations where there is no internet access.</a:t>
            </a:r>
          </a:p>
        </p:txBody>
      </p:sp>
      <p:grpSp>
        <p:nvGrpSpPr>
          <p:cNvPr id="4" name="Group 3"/>
          <p:cNvGrpSpPr/>
          <p:nvPr/>
        </p:nvGrpSpPr>
        <p:grpSpPr>
          <a:xfrm>
            <a:off x="562535" y="3861048"/>
            <a:ext cx="4083490" cy="2435288"/>
            <a:chOff x="-663618" y="3353723"/>
            <a:chExt cx="5364192" cy="3199065"/>
          </a:xfrm>
        </p:grpSpPr>
        <p:pic>
          <p:nvPicPr>
            <p:cNvPr id="1033" name="Picture 9" descr="http://www.aftekinfo.com/image/1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18" y="3353723"/>
              <a:ext cx="5364192" cy="3199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666" r="-44"/>
            <a:stretch/>
          </p:blipFill>
          <p:spPr bwMode="auto">
            <a:xfrm>
              <a:off x="1019220" y="3789040"/>
              <a:ext cx="2506286"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5"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963" t="10185" r="19859" b="7778"/>
          <a:stretch/>
        </p:blipFill>
        <p:spPr bwMode="auto">
          <a:xfrm rot="900000">
            <a:off x="5916181" y="997542"/>
            <a:ext cx="2037933" cy="286523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grpSp>
        <p:nvGrpSpPr>
          <p:cNvPr id="5" name="Group 4"/>
          <p:cNvGrpSpPr/>
          <p:nvPr/>
        </p:nvGrpSpPr>
        <p:grpSpPr>
          <a:xfrm>
            <a:off x="5371952" y="4428604"/>
            <a:ext cx="3772047" cy="2448272"/>
            <a:chOff x="63500" y="-136525"/>
            <a:chExt cx="5048250" cy="3276600"/>
          </a:xfrm>
        </p:grpSpPr>
        <p:pic>
          <p:nvPicPr>
            <p:cNvPr id="2050" name="Picture 2" descr="http://images.gizmag.com/inline/kids-tablets-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36525"/>
              <a:ext cx="50482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349" t="9722" r="6058" b="6666"/>
            <a:stretch/>
          </p:blipFill>
          <p:spPr bwMode="auto">
            <a:xfrm>
              <a:off x="539552" y="304939"/>
              <a:ext cx="3660562" cy="211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14747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089892" y="3654917"/>
            <a:ext cx="3787774" cy="2726411"/>
            <a:chOff x="5089892" y="3654917"/>
            <a:chExt cx="3787774" cy="2726411"/>
          </a:xfrm>
        </p:grpSpPr>
        <p:sp>
          <p:nvSpPr>
            <p:cNvPr id="5" name="Oval 4"/>
            <p:cNvSpPr/>
            <p:nvPr/>
          </p:nvSpPr>
          <p:spPr>
            <a:xfrm>
              <a:off x="5364088" y="3789040"/>
              <a:ext cx="3096344" cy="2419211"/>
            </a:xfrm>
            <a:prstGeom prst="ellipse">
              <a:avLst/>
            </a:prstGeom>
            <a:noFill/>
            <a:ln w="3175">
              <a:solidFill>
                <a:srgbClr val="004D8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7797546" y="4581128"/>
              <a:ext cx="108012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7236296" y="5805264"/>
              <a:ext cx="1080120" cy="567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868144" y="5661248"/>
              <a:ext cx="72008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p:cNvGrpSpPr/>
            <p:nvPr/>
          </p:nvGrpSpPr>
          <p:grpSpPr>
            <a:xfrm>
              <a:off x="5089892" y="3654917"/>
              <a:ext cx="3685614" cy="2664337"/>
              <a:chOff x="5089892" y="3654917"/>
              <a:chExt cx="3685614" cy="2664337"/>
            </a:xfrm>
          </p:grpSpPr>
          <p:pic>
            <p:nvPicPr>
              <p:cNvPr id="1032" name="Picture 8" descr="http://orr.gov.uk/__data/assets/image/0003/6366/orr-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547" y="4648552"/>
                <a:ext cx="977959" cy="4717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blackpoolpleasurebeach.com/wp-content/uploads/2014/05/Network-Rail-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3085" y="3654917"/>
                <a:ext cx="1066119" cy="35752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rssb.co.uk/style%20library/rssb/img/rss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9892" y="4641958"/>
                <a:ext cx="842729" cy="4849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lxinfodotorg.files.wordpress.com/2013/01/lxinfoimage216-raiblogo-rai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9494" y="5849379"/>
                <a:ext cx="936105" cy="35887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atlanza.com/wp-content/uploads/2013/11/team-wo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1027" y="4061269"/>
                <a:ext cx="1870236" cy="1743995"/>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pic>
            <p:nvPicPr>
              <p:cNvPr id="1042" name="Picture 18" descr="http://www.kirkbystepheneast.co.uk/resources/hra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2621" y="5738376"/>
                <a:ext cx="584777" cy="58087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p:txBody>
          <a:bodyPr/>
          <a:lstStyle/>
          <a:p>
            <a:r>
              <a:rPr lang="en-GB" i="1" dirty="0"/>
              <a:t>Introduction: </a:t>
            </a:r>
            <a:r>
              <a:rPr lang="en-GB" dirty="0"/>
              <a:t>Who </a:t>
            </a:r>
            <a:r>
              <a:rPr lang="en-GB" dirty="0" smtClean="0"/>
              <a:t>can use LXRMTK?</a:t>
            </a:r>
            <a:endParaRPr lang="en-GB" dirty="0"/>
          </a:p>
        </p:txBody>
      </p:sp>
      <p:sp>
        <p:nvSpPr>
          <p:cNvPr id="3" name="Content Placeholder 2"/>
          <p:cNvSpPr>
            <a:spLocks noGrp="1"/>
          </p:cNvSpPr>
          <p:nvPr>
            <p:ph idx="1"/>
          </p:nvPr>
        </p:nvSpPr>
        <p:spPr>
          <a:xfrm>
            <a:off x="251520" y="980728"/>
            <a:ext cx="8435280" cy="5616624"/>
          </a:xfrm>
        </p:spPr>
        <p:txBody>
          <a:bodyPr>
            <a:noAutofit/>
          </a:bodyPr>
          <a:lstStyle/>
          <a:p>
            <a:pPr marL="0" indent="0">
              <a:spcAft>
                <a:spcPts val="600"/>
              </a:spcAft>
              <a:buNone/>
            </a:pPr>
            <a:r>
              <a:rPr lang="en-GB" dirty="0">
                <a:solidFill>
                  <a:srgbClr val="0070C0"/>
                </a:solidFill>
                <a:latin typeface="+mj-lt"/>
                <a:ea typeface="+mj-ea"/>
                <a:cs typeface="+mj-cs"/>
              </a:rPr>
              <a:t>Anyone who has an interest in risk at level crossings! </a:t>
            </a:r>
          </a:p>
          <a:p>
            <a:pPr marL="0" indent="0">
              <a:spcAft>
                <a:spcPts val="600"/>
              </a:spcAft>
              <a:buNone/>
            </a:pPr>
            <a:r>
              <a:rPr lang="en-GB" sz="2000" dirty="0">
                <a:solidFill>
                  <a:schemeClr val="tx1">
                    <a:lumMod val="75000"/>
                    <a:lumOff val="25000"/>
                  </a:schemeClr>
                </a:solidFill>
              </a:rPr>
              <a:t>LXRMTK has a range of applications, from being an information resource for anyone with an interest in public behaviour at level crossings, to being used to support various more specific activities conducted by industry. </a:t>
            </a:r>
          </a:p>
          <a:p>
            <a:pPr marL="0" indent="0">
              <a:spcAft>
                <a:spcPts val="600"/>
              </a:spcAft>
              <a:buNone/>
            </a:pPr>
            <a:r>
              <a:rPr lang="en-GB" sz="2000" dirty="0" smtClean="0">
                <a:solidFill>
                  <a:schemeClr val="tx1">
                    <a:lumMod val="75000"/>
                    <a:lumOff val="25000"/>
                  </a:schemeClr>
                </a:solidFill>
              </a:rPr>
              <a:t>In particular, the following people may find the LXRMTK to be useful:</a:t>
            </a:r>
            <a:endParaRPr lang="en-GB" sz="1400" b="1" dirty="0" smtClean="0">
              <a:solidFill>
                <a:schemeClr val="tx1">
                  <a:lumMod val="75000"/>
                  <a:lumOff val="25000"/>
                </a:schemeClr>
              </a:solidFill>
            </a:endParaRPr>
          </a:p>
        </p:txBody>
      </p:sp>
      <p:sp>
        <p:nvSpPr>
          <p:cNvPr id="4" name="Rectangle 3"/>
          <p:cNvSpPr/>
          <p:nvPr/>
        </p:nvSpPr>
        <p:spPr>
          <a:xfrm>
            <a:off x="308719" y="3068960"/>
            <a:ext cx="4753355" cy="3016210"/>
          </a:xfrm>
          <a:prstGeom prst="rect">
            <a:avLst/>
          </a:prstGeom>
        </p:spPr>
        <p:txBody>
          <a:bodyPr wrap="square">
            <a:spAutoFit/>
          </a:bodyPr>
          <a:lstStyle/>
          <a:p>
            <a:pPr marL="342900" indent="-342900">
              <a:spcAft>
                <a:spcPts val="600"/>
              </a:spcAft>
              <a:buClr>
                <a:srgbClr val="0070C0"/>
              </a:buClr>
              <a:buFont typeface="Arial" panose="020B0604020202020204" pitchFamily="34" charset="0"/>
              <a:buChar char="•"/>
            </a:pPr>
            <a:r>
              <a:rPr lang="en-GB" sz="1600" dirty="0">
                <a:solidFill>
                  <a:schemeClr val="tx1">
                    <a:lumMod val="75000"/>
                    <a:lumOff val="25000"/>
                  </a:schemeClr>
                </a:solidFill>
              </a:rPr>
              <a:t>Level Crossing Managers (LCMs) (Network Rail) </a:t>
            </a:r>
          </a:p>
          <a:p>
            <a:pPr marL="342900" indent="-342900">
              <a:spcAft>
                <a:spcPts val="600"/>
              </a:spcAft>
              <a:buClr>
                <a:srgbClr val="0070C0"/>
              </a:buClr>
              <a:buFont typeface="Arial" panose="020B0604020202020204" pitchFamily="34" charset="0"/>
              <a:buChar char="•"/>
            </a:pPr>
            <a:r>
              <a:rPr lang="en-GB" sz="1600" dirty="0">
                <a:solidFill>
                  <a:schemeClr val="tx1">
                    <a:lumMod val="75000"/>
                    <a:lumOff val="25000"/>
                  </a:schemeClr>
                </a:solidFill>
              </a:rPr>
              <a:t>Route Level Crossing Managers (RLCMs) (Network Rail)</a:t>
            </a:r>
          </a:p>
          <a:p>
            <a:pPr marL="342900" indent="-342900">
              <a:spcAft>
                <a:spcPts val="600"/>
              </a:spcAft>
              <a:buClr>
                <a:srgbClr val="0070C0"/>
              </a:buClr>
              <a:buFont typeface="Arial" panose="020B0604020202020204" pitchFamily="34" charset="0"/>
              <a:buChar char="•"/>
            </a:pPr>
            <a:r>
              <a:rPr lang="en-GB" sz="1600" dirty="0">
                <a:solidFill>
                  <a:schemeClr val="tx1">
                    <a:lumMod val="75000"/>
                    <a:lumOff val="25000"/>
                  </a:schemeClr>
                </a:solidFill>
              </a:rPr>
              <a:t>Operations Managers (Network Rail) </a:t>
            </a:r>
          </a:p>
          <a:p>
            <a:pPr marL="342900" indent="-342900">
              <a:spcAft>
                <a:spcPts val="600"/>
              </a:spcAft>
              <a:buClr>
                <a:srgbClr val="0070C0"/>
              </a:buClr>
              <a:buFont typeface="Arial" panose="020B0604020202020204" pitchFamily="34" charset="0"/>
              <a:buChar char="•"/>
            </a:pPr>
            <a:r>
              <a:rPr lang="en-GB" sz="1600" dirty="0">
                <a:solidFill>
                  <a:schemeClr val="tx1">
                    <a:lumMod val="75000"/>
                    <a:lumOff val="25000"/>
                  </a:schemeClr>
                </a:solidFill>
              </a:rPr>
              <a:t>Office of Rail Regulation (ORR) </a:t>
            </a:r>
          </a:p>
          <a:p>
            <a:pPr marL="342900" indent="-342900">
              <a:spcAft>
                <a:spcPts val="600"/>
              </a:spcAft>
              <a:buClr>
                <a:srgbClr val="0070C0"/>
              </a:buClr>
              <a:buFont typeface="Arial" panose="020B0604020202020204" pitchFamily="34" charset="0"/>
              <a:buChar char="•"/>
            </a:pPr>
            <a:r>
              <a:rPr lang="en-GB" sz="1600" dirty="0">
                <a:solidFill>
                  <a:schemeClr val="tx1">
                    <a:lumMod val="75000"/>
                    <a:lumOff val="25000"/>
                  </a:schemeClr>
                </a:solidFill>
              </a:rPr>
              <a:t>Accident/Incident Investigators (Rail Accident Investigation Branch (RAIB), Network Rail, Rail Safety and Standards Board (RSSB)) </a:t>
            </a:r>
          </a:p>
          <a:p>
            <a:pPr marL="342900" indent="-342900">
              <a:spcAft>
                <a:spcPts val="600"/>
              </a:spcAft>
              <a:buClr>
                <a:srgbClr val="0070C0"/>
              </a:buClr>
              <a:buFont typeface="Arial" panose="020B0604020202020204" pitchFamily="34" charset="0"/>
              <a:buChar char="•"/>
            </a:pPr>
            <a:r>
              <a:rPr lang="en-GB" sz="1600" dirty="0">
                <a:solidFill>
                  <a:schemeClr val="tx1">
                    <a:lumMod val="75000"/>
                    <a:lumOff val="25000"/>
                  </a:schemeClr>
                </a:solidFill>
              </a:rPr>
              <a:t>External consultants</a:t>
            </a:r>
          </a:p>
          <a:p>
            <a:pPr marL="342900" indent="-342900">
              <a:spcAft>
                <a:spcPts val="600"/>
              </a:spcAft>
              <a:buClr>
                <a:srgbClr val="0070C0"/>
              </a:buClr>
              <a:buFont typeface="Arial" panose="020B0604020202020204" pitchFamily="34" charset="0"/>
              <a:buChar char="•"/>
            </a:pPr>
            <a:r>
              <a:rPr lang="en-GB" sz="1600" dirty="0">
                <a:solidFill>
                  <a:schemeClr val="tx1">
                    <a:lumMod val="75000"/>
                    <a:lumOff val="25000"/>
                  </a:schemeClr>
                </a:solidFill>
              </a:rPr>
              <a:t>Level crossing designers</a:t>
            </a:r>
          </a:p>
        </p:txBody>
      </p:sp>
    </p:spTree>
    <p:extLst>
      <p:ext uri="{BB962C8B-B14F-4D97-AF65-F5344CB8AC3E}">
        <p14:creationId xmlns:p14="http://schemas.microsoft.com/office/powerpoint/2010/main" val="72805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solidFill>
                  <a:srgbClr val="0070C0"/>
                </a:solidFill>
              </a:rPr>
              <a:t>Introduction: </a:t>
            </a:r>
            <a:r>
              <a:rPr lang="en-GB" dirty="0" smtClean="0">
                <a:solidFill>
                  <a:srgbClr val="0070C0"/>
                </a:solidFill>
              </a:rPr>
              <a:t>History </a:t>
            </a:r>
            <a:r>
              <a:rPr lang="en-GB" dirty="0">
                <a:solidFill>
                  <a:srgbClr val="0070C0"/>
                </a:solidFill>
              </a:rPr>
              <a:t>of </a:t>
            </a:r>
            <a:r>
              <a:rPr lang="en-GB" dirty="0" smtClean="0">
                <a:solidFill>
                  <a:srgbClr val="0070C0"/>
                </a:solidFill>
              </a:rPr>
              <a:t>LXRMTK</a:t>
            </a:r>
            <a:endParaRPr lang="en-GB" dirty="0">
              <a:solidFill>
                <a:srgbClr val="0070C0"/>
              </a:solidFill>
            </a:endParaRPr>
          </a:p>
        </p:txBody>
      </p:sp>
      <p:sp>
        <p:nvSpPr>
          <p:cNvPr id="3" name="Slide Number Placeholder 2"/>
          <p:cNvSpPr>
            <a:spLocks noGrp="1"/>
          </p:cNvSpPr>
          <p:nvPr>
            <p:ph type="sldNum" sz="quarter" idx="10"/>
          </p:nvPr>
        </p:nvSpPr>
        <p:spPr/>
        <p:txBody>
          <a:bodyPr/>
          <a:lstStyle/>
          <a:p>
            <a:fld id="{64A0697F-D92A-44AE-9631-4DF4FB2C44EF}" type="slidenum">
              <a:rPr lang="en-GB" smtClean="0"/>
              <a:pPr/>
              <a:t>7</a:t>
            </a:fld>
            <a:endParaRPr lang="en-GB" dirty="0"/>
          </a:p>
        </p:txBody>
      </p:sp>
      <p:sp>
        <p:nvSpPr>
          <p:cNvPr id="5" name="Text Placeholder 3"/>
          <p:cNvSpPr txBox="1">
            <a:spLocks/>
          </p:cNvSpPr>
          <p:nvPr/>
        </p:nvSpPr>
        <p:spPr>
          <a:xfrm>
            <a:off x="323527" y="970027"/>
            <a:ext cx="8064897" cy="5079899"/>
          </a:xfrm>
          <a:prstGeom prst="rect">
            <a:avLst/>
          </a:prstGeom>
        </p:spPr>
        <p:txBody>
          <a:bodyPr vert="horz" lIns="0" tIns="0" rIns="0" bIns="45720" rtlCol="0">
            <a:noAutofit/>
          </a:bodyPr>
          <a:lstStyle>
            <a:lvl1pPr marL="0" indent="0" algn="l" defTabSz="914400" rtl="0" eaLnBrk="1" latinLnBrk="0" hangingPunct="1">
              <a:lnSpc>
                <a:spcPct val="100000"/>
              </a:lnSpc>
              <a:spcBef>
                <a:spcPts val="1200"/>
              </a:spcBef>
              <a:buClr>
                <a:schemeClr val="accent1"/>
              </a:buClr>
              <a:buSzPct val="100000"/>
              <a:buFont typeface="Arial" pitchFamily="34" charset="0"/>
              <a:buNone/>
              <a:defRPr lang="en-US" sz="2400" kern="1200" dirty="0" smtClean="0">
                <a:solidFill>
                  <a:schemeClr val="tx1"/>
                </a:solidFill>
                <a:latin typeface="+mn-lt"/>
                <a:ea typeface="+mn-ea"/>
                <a:cs typeface="+mn-cs"/>
              </a:defRPr>
            </a:lvl1pPr>
            <a:lvl2pPr marL="266700" indent="-266700" algn="l" defTabSz="914400" rtl="0" eaLnBrk="1" latinLnBrk="0" hangingPunct="1">
              <a:lnSpc>
                <a:spcPct val="100000"/>
              </a:lnSpc>
              <a:spcBef>
                <a:spcPts val="1200"/>
              </a:spcBef>
              <a:buClr>
                <a:schemeClr val="accent1"/>
              </a:buClr>
              <a:buSzPct val="100000"/>
              <a:buFont typeface="Arial" pitchFamily="34" charset="0"/>
              <a:buChar char="■"/>
              <a:defRPr lang="en-US" sz="2000" kern="1200" dirty="0" smtClean="0">
                <a:solidFill>
                  <a:schemeClr val="tx1"/>
                </a:solidFill>
                <a:latin typeface="+mn-lt"/>
                <a:ea typeface="+mn-ea"/>
                <a:cs typeface="+mn-cs"/>
              </a:defRPr>
            </a:lvl2pPr>
            <a:lvl3pPr marL="534988" indent="-261938" algn="l" defTabSz="914400" rtl="0" eaLnBrk="1" latinLnBrk="0" hangingPunct="1">
              <a:lnSpc>
                <a:spcPct val="100000"/>
              </a:lnSpc>
              <a:spcBef>
                <a:spcPts val="600"/>
              </a:spcBef>
              <a:buClr>
                <a:schemeClr val="accent1"/>
              </a:buClr>
              <a:buSzPct val="100000"/>
              <a:buFont typeface="Arial" pitchFamily="34" charset="0"/>
              <a:buChar char="■"/>
              <a:defRPr lang="en-US" sz="1800" kern="1200" dirty="0" smtClean="0">
                <a:solidFill>
                  <a:schemeClr val="tx1"/>
                </a:solidFill>
                <a:latin typeface="+mn-lt"/>
                <a:ea typeface="+mn-ea"/>
                <a:cs typeface="+mn-cs"/>
              </a:defRPr>
            </a:lvl3pPr>
            <a:lvl4pPr marL="823913" indent="-287338" algn="l" defTabSz="914400" rtl="0" eaLnBrk="1" latinLnBrk="0" hangingPunct="1">
              <a:lnSpc>
                <a:spcPct val="100000"/>
              </a:lnSpc>
              <a:spcBef>
                <a:spcPts val="600"/>
              </a:spcBef>
              <a:buClr>
                <a:schemeClr val="accent1"/>
              </a:buClr>
              <a:buSzPct val="100000"/>
              <a:buFont typeface="Arial" pitchFamily="34" charset="0"/>
              <a:buChar char="■"/>
              <a:defRPr lang="en-US" sz="1600" kern="1200" dirty="0" smtClean="0">
                <a:solidFill>
                  <a:schemeClr val="tx1"/>
                </a:solidFill>
                <a:latin typeface="+mn-lt"/>
                <a:ea typeface="+mn-ea"/>
                <a:cs typeface="+mn-cs"/>
              </a:defRPr>
            </a:lvl4pPr>
            <a:lvl5pPr marL="1077913" indent="-252413" algn="l" defTabSz="914400" rtl="0" eaLnBrk="1" latinLnBrk="0" hangingPunct="1">
              <a:lnSpc>
                <a:spcPct val="100000"/>
              </a:lnSpc>
              <a:spcBef>
                <a:spcPts val="600"/>
              </a:spcBef>
              <a:buClr>
                <a:schemeClr val="accent1"/>
              </a:buClr>
              <a:buSzPct val="100000"/>
              <a:buFont typeface="Arial" pitchFamily="34" charset="0"/>
              <a:buChar char="■"/>
              <a:defRPr lang="en-GB" sz="16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GB" sz="1800" dirty="0" smtClean="0">
                <a:solidFill>
                  <a:schemeClr val="tx1">
                    <a:lumMod val="75000"/>
                    <a:lumOff val="25000"/>
                  </a:schemeClr>
                </a:solidFill>
              </a:rPr>
              <a:t>The LXRMTK </a:t>
            </a:r>
            <a:r>
              <a:rPr lang="en-GB" sz="1800" dirty="0">
                <a:solidFill>
                  <a:schemeClr val="tx1">
                    <a:lumMod val="75000"/>
                    <a:lumOff val="25000"/>
                  </a:schemeClr>
                </a:solidFill>
              </a:rPr>
              <a:t>was the result of RSSB research (T335, 2005) into road user behaviour at level crossings. </a:t>
            </a:r>
          </a:p>
          <a:p>
            <a:r>
              <a:rPr lang="en-GB" sz="1800" dirty="0">
                <a:solidFill>
                  <a:schemeClr val="tx1">
                    <a:lumMod val="75000"/>
                    <a:lumOff val="25000"/>
                  </a:schemeClr>
                </a:solidFill>
              </a:rPr>
              <a:t>Drawing on sources from the UK and abroad, the research sought to understand the reasons why level crossing users make errors and violations at crossings, and why and how these lead to accidents. </a:t>
            </a:r>
            <a:endParaRPr lang="en-GB" sz="1800" dirty="0" smtClean="0">
              <a:solidFill>
                <a:schemeClr val="tx1">
                  <a:lumMod val="75000"/>
                  <a:lumOff val="25000"/>
                </a:schemeClr>
              </a:solidFill>
            </a:endParaRPr>
          </a:p>
          <a:p>
            <a:pPr marL="0" lvl="1" indent="0">
              <a:buNone/>
            </a:pPr>
            <a:r>
              <a:rPr lang="en-GB" sz="1800" dirty="0" smtClean="0">
                <a:solidFill>
                  <a:schemeClr val="tx1">
                    <a:lumMod val="75000"/>
                    <a:lumOff val="25000"/>
                  </a:schemeClr>
                </a:solidFill>
              </a:rPr>
              <a:t>LXRMTK was created in collaboration with subject matter experts in level crossing risk management from Network Rail and launched in 2006, hosted at: </a:t>
            </a:r>
            <a:r>
              <a:rPr lang="en-GB" sz="1800" dirty="0">
                <a:hlinkClick r:id="rId2"/>
              </a:rPr>
              <a:t>www.lxrmtk.com</a:t>
            </a:r>
            <a:endParaRPr lang="en-GB" sz="1800" dirty="0"/>
          </a:p>
          <a:p>
            <a:pPr marL="0" lvl="1" indent="0">
              <a:buNone/>
            </a:pPr>
            <a:endParaRPr lang="en-GB" dirty="0" smtClean="0"/>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596"/>
          <a:stretch/>
        </p:blipFill>
        <p:spPr bwMode="auto">
          <a:xfrm>
            <a:off x="1187624" y="3485981"/>
            <a:ext cx="6768752" cy="2696149"/>
          </a:xfrm>
          <a:prstGeom prst="rect">
            <a:avLst/>
          </a:prstGeom>
          <a:noFill/>
          <a:ln w="3175">
            <a:solidFill>
              <a:srgbClr val="666F7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945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GB" i="1" dirty="0">
                <a:solidFill>
                  <a:srgbClr val="0070C0"/>
                </a:solidFill>
              </a:rPr>
              <a:t>Introduction: </a:t>
            </a:r>
            <a:r>
              <a:rPr lang="en-GB" dirty="0" smtClean="0">
                <a:solidFill>
                  <a:srgbClr val="0070C0"/>
                </a:solidFill>
              </a:rPr>
              <a:t>History of LXRMTK</a:t>
            </a:r>
            <a:endParaRPr lang="en-GB" dirty="0">
              <a:solidFill>
                <a:srgbClr val="0070C0"/>
              </a:solidFill>
            </a:endParaRPr>
          </a:p>
        </p:txBody>
      </p:sp>
      <p:sp>
        <p:nvSpPr>
          <p:cNvPr id="3" name="Slide Number Placeholder 2"/>
          <p:cNvSpPr>
            <a:spLocks noGrp="1"/>
          </p:cNvSpPr>
          <p:nvPr>
            <p:ph type="sldNum" sz="quarter" idx="10"/>
          </p:nvPr>
        </p:nvSpPr>
        <p:spPr/>
        <p:txBody>
          <a:bodyPr/>
          <a:lstStyle/>
          <a:p>
            <a:fld id="{64A0697F-D92A-44AE-9631-4DF4FB2C44EF}" type="slidenum">
              <a:rPr lang="en-GB" smtClean="0"/>
              <a:pPr/>
              <a:t>8</a:t>
            </a:fld>
            <a:endParaRPr lang="en-GB" dirty="0"/>
          </a:p>
        </p:txBody>
      </p:sp>
      <p:sp>
        <p:nvSpPr>
          <p:cNvPr id="4" name="Text Placeholder 3"/>
          <p:cNvSpPr>
            <a:spLocks noGrp="1"/>
          </p:cNvSpPr>
          <p:nvPr>
            <p:ph type="body" sz="quarter" idx="11"/>
          </p:nvPr>
        </p:nvSpPr>
        <p:spPr>
          <a:xfrm>
            <a:off x="251521" y="1057275"/>
            <a:ext cx="4536504" cy="4787900"/>
          </a:xfrm>
        </p:spPr>
        <p:txBody>
          <a:bodyPr>
            <a:normAutofit/>
          </a:bodyPr>
          <a:lstStyle/>
          <a:p>
            <a:pPr marL="0" lvl="1" indent="0">
              <a:spcAft>
                <a:spcPts val="1200"/>
              </a:spcAft>
              <a:buNone/>
            </a:pPr>
            <a:r>
              <a:rPr lang="en-GB" sz="2000" dirty="0" smtClean="0">
                <a:solidFill>
                  <a:schemeClr val="tx1">
                    <a:lumMod val="75000"/>
                    <a:lumOff val="25000"/>
                  </a:schemeClr>
                </a:solidFill>
              </a:rPr>
              <a:t>Since 2006, there have been a number of relatively minor updates (2008</a:t>
            </a:r>
            <a:r>
              <a:rPr lang="en-GB" sz="2000" dirty="0">
                <a:solidFill>
                  <a:schemeClr val="tx1">
                    <a:lumMod val="75000"/>
                    <a:lumOff val="25000"/>
                  </a:schemeClr>
                </a:solidFill>
              </a:rPr>
              <a:t>, 2010 &amp; </a:t>
            </a:r>
            <a:r>
              <a:rPr lang="en-GB" sz="2000" dirty="0" smtClean="0">
                <a:solidFill>
                  <a:schemeClr val="tx1">
                    <a:lumMod val="75000"/>
                    <a:lumOff val="25000"/>
                  </a:schemeClr>
                </a:solidFill>
              </a:rPr>
              <a:t>2014) as well as a more fundamental overhaul in 2015 </a:t>
            </a:r>
            <a:r>
              <a:rPr lang="en-GB" sz="2000" dirty="0">
                <a:solidFill>
                  <a:schemeClr val="tx1">
                    <a:lumMod val="75000"/>
                    <a:lumOff val="25000"/>
                  </a:schemeClr>
                </a:solidFill>
              </a:rPr>
              <a:t>(RSSB, T1053) to </a:t>
            </a:r>
            <a:r>
              <a:rPr lang="en-GB" sz="2000" dirty="0" smtClean="0">
                <a:solidFill>
                  <a:schemeClr val="tx1">
                    <a:lumMod val="75000"/>
                    <a:lumOff val="25000"/>
                  </a:schemeClr>
                </a:solidFill>
              </a:rPr>
              <a:t>reflect:</a:t>
            </a:r>
          </a:p>
          <a:p>
            <a:pPr marL="361950" lvl="1" indent="-304800">
              <a:spcAft>
                <a:spcPts val="600"/>
              </a:spcAft>
              <a:buSzPct val="100000"/>
              <a:buFont typeface="Arial" panose="020B0604020202020204" pitchFamily="34" charset="0"/>
              <a:buChar char="•"/>
            </a:pPr>
            <a:r>
              <a:rPr lang="en-GB" sz="1800" dirty="0" smtClean="0">
                <a:solidFill>
                  <a:schemeClr val="tx1">
                    <a:lumMod val="75000"/>
                    <a:lumOff val="25000"/>
                  </a:schemeClr>
                </a:solidFill>
              </a:rPr>
              <a:t>Approach to </a:t>
            </a:r>
            <a:r>
              <a:rPr lang="en-GB" sz="1800" dirty="0">
                <a:solidFill>
                  <a:schemeClr val="tx1">
                    <a:lumMod val="75000"/>
                    <a:lumOff val="25000"/>
                  </a:schemeClr>
                </a:solidFill>
              </a:rPr>
              <a:t>level crossing risk </a:t>
            </a:r>
            <a:r>
              <a:rPr lang="en-GB" sz="1800" dirty="0" smtClean="0">
                <a:solidFill>
                  <a:schemeClr val="tx1">
                    <a:lumMod val="75000"/>
                    <a:lumOff val="25000"/>
                  </a:schemeClr>
                </a:solidFill>
              </a:rPr>
              <a:t>management, procedures, responsibilities</a:t>
            </a:r>
            <a:endParaRPr lang="en-GB" sz="1800" dirty="0">
              <a:solidFill>
                <a:schemeClr val="tx1">
                  <a:lumMod val="75000"/>
                  <a:lumOff val="25000"/>
                </a:schemeClr>
              </a:solidFill>
            </a:endParaRPr>
          </a:p>
          <a:p>
            <a:pPr marL="361950" lvl="1" indent="-304800">
              <a:spcAft>
                <a:spcPts val="600"/>
              </a:spcAft>
              <a:buSzPct val="100000"/>
              <a:buFont typeface="Arial" panose="020B0604020202020204" pitchFamily="34" charset="0"/>
              <a:buChar char="•"/>
            </a:pPr>
            <a:r>
              <a:rPr lang="en-GB" sz="1800" dirty="0" smtClean="0">
                <a:solidFill>
                  <a:schemeClr val="tx1">
                    <a:lumMod val="75000"/>
                    <a:lumOff val="25000"/>
                  </a:schemeClr>
                </a:solidFill>
              </a:rPr>
              <a:t>Latest research and best practice from GB and abroad</a:t>
            </a:r>
          </a:p>
          <a:p>
            <a:pPr marL="361950" lvl="1" indent="-304800">
              <a:spcAft>
                <a:spcPts val="600"/>
              </a:spcAft>
              <a:buSzPct val="100000"/>
              <a:buFont typeface="Arial" panose="020B0604020202020204" pitchFamily="34" charset="0"/>
              <a:buChar char="•"/>
            </a:pPr>
            <a:r>
              <a:rPr lang="en-GB" sz="1800" dirty="0" smtClean="0">
                <a:solidFill>
                  <a:schemeClr val="tx1">
                    <a:lumMod val="75000"/>
                    <a:lumOff val="25000"/>
                  </a:schemeClr>
                </a:solidFill>
              </a:rPr>
              <a:t>Incident investigation recommendations</a:t>
            </a:r>
            <a:endParaRPr lang="en-GB" sz="1800" dirty="0">
              <a:solidFill>
                <a:schemeClr val="tx1">
                  <a:lumMod val="75000"/>
                  <a:lumOff val="25000"/>
                </a:schemeClr>
              </a:solidFill>
            </a:endParaRPr>
          </a:p>
          <a:p>
            <a:pPr marL="361950" lvl="1" indent="-304800">
              <a:spcAft>
                <a:spcPts val="600"/>
              </a:spcAft>
              <a:buSzPct val="100000"/>
              <a:buFont typeface="Arial" panose="020B0604020202020204" pitchFamily="34" charset="0"/>
              <a:buChar char="•"/>
            </a:pPr>
            <a:r>
              <a:rPr lang="en-GB" sz="1800" dirty="0">
                <a:solidFill>
                  <a:schemeClr val="tx1">
                    <a:lumMod val="75000"/>
                    <a:lumOff val="25000"/>
                  </a:schemeClr>
                </a:solidFill>
              </a:rPr>
              <a:t>New and innovative technologies </a:t>
            </a:r>
            <a:r>
              <a:rPr lang="en-GB" sz="1800" dirty="0" smtClean="0">
                <a:solidFill>
                  <a:schemeClr val="tx1">
                    <a:lumMod val="75000"/>
                    <a:lumOff val="25000"/>
                  </a:schemeClr>
                </a:solidFill>
              </a:rPr>
              <a:t>in development and in testing</a:t>
            </a:r>
          </a:p>
          <a:p>
            <a:pPr marL="361950" lvl="1" indent="-304800">
              <a:spcAft>
                <a:spcPts val="600"/>
              </a:spcAft>
              <a:buSzPct val="100000"/>
              <a:buFont typeface="Arial" panose="020B0604020202020204" pitchFamily="34" charset="0"/>
              <a:buChar char="•"/>
            </a:pPr>
            <a:r>
              <a:rPr lang="en-GB" sz="1800" dirty="0" smtClean="0">
                <a:solidFill>
                  <a:schemeClr val="tx1">
                    <a:lumMod val="75000"/>
                    <a:lumOff val="25000"/>
                  </a:schemeClr>
                </a:solidFill>
              </a:rPr>
              <a:t>End user feedback.</a:t>
            </a:r>
            <a:endParaRPr lang="en-GB" sz="1800" dirty="0">
              <a:solidFill>
                <a:schemeClr val="tx1">
                  <a:lumMod val="75000"/>
                  <a:lumOff val="25000"/>
                </a:schemeClr>
              </a:solidFill>
            </a:endParaRPr>
          </a:p>
          <a:p>
            <a:endParaRPr lang="en-GB" dirty="0"/>
          </a:p>
        </p:txBody>
      </p:sp>
      <p:graphicFrame>
        <p:nvGraphicFramePr>
          <p:cNvPr id="6" name="Diagram 5"/>
          <p:cNvGraphicFramePr/>
          <p:nvPr>
            <p:extLst>
              <p:ext uri="{D42A27DB-BD31-4B8C-83A1-F6EECF244321}">
                <p14:modId xmlns:p14="http://schemas.microsoft.com/office/powerpoint/2010/main" val="2268522688"/>
              </p:ext>
            </p:extLst>
          </p:nvPr>
        </p:nvGraphicFramePr>
        <p:xfrm>
          <a:off x="4860032" y="764704"/>
          <a:ext cx="36004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27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039" r="7638" b="2732"/>
          <a:stretch/>
        </p:blipFill>
        <p:spPr bwMode="auto">
          <a:xfrm>
            <a:off x="1828801" y="3573015"/>
            <a:ext cx="5314950" cy="2872235"/>
          </a:xfrm>
          <a:prstGeom prst="rect">
            <a:avLst/>
          </a:prstGeom>
          <a:noFill/>
          <a:ln w="3175">
            <a:solidFill>
              <a:schemeClr val="tx1">
                <a:lumMod val="75000"/>
                <a:lumOff val="2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GB" i="1" dirty="0">
                <a:solidFill>
                  <a:srgbClr val="0070C0"/>
                </a:solidFill>
              </a:rPr>
              <a:t>LXRMTK </a:t>
            </a:r>
            <a:r>
              <a:rPr lang="en-GB" i="1" dirty="0" smtClean="0">
                <a:solidFill>
                  <a:srgbClr val="0070C0"/>
                </a:solidFill>
              </a:rPr>
              <a:t>site navigation</a:t>
            </a:r>
            <a:endParaRPr lang="en-GB" i="1" dirty="0">
              <a:solidFill>
                <a:srgbClr val="0070C0"/>
              </a:solidFill>
            </a:endParaRPr>
          </a:p>
        </p:txBody>
      </p:sp>
      <p:grpSp>
        <p:nvGrpSpPr>
          <p:cNvPr id="49" name="Group 48"/>
          <p:cNvGrpSpPr/>
          <p:nvPr/>
        </p:nvGrpSpPr>
        <p:grpSpPr>
          <a:xfrm>
            <a:off x="216416" y="1196752"/>
            <a:ext cx="8784976" cy="2016224"/>
            <a:chOff x="465014" y="4649118"/>
            <a:chExt cx="8784976" cy="2016224"/>
          </a:xfrm>
        </p:grpSpPr>
        <p:sp>
          <p:nvSpPr>
            <p:cNvPr id="30" name="Content Placeholder 2"/>
            <p:cNvSpPr txBox="1">
              <a:spLocks/>
            </p:cNvSpPr>
            <p:nvPr/>
          </p:nvSpPr>
          <p:spPr>
            <a:xfrm>
              <a:off x="2738056" y="4649118"/>
              <a:ext cx="2034403" cy="2016224"/>
            </a:xfrm>
            <a:prstGeom prst="rect">
              <a:avLst/>
            </a:prstGeom>
          </p:spPr>
          <p:txBody>
            <a:bodyPr anchor="t">
              <a:no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dirty="0" smtClean="0">
                  <a:solidFill>
                    <a:schemeClr val="tx1">
                      <a:lumMod val="75000"/>
                      <a:lumOff val="25000"/>
                    </a:schemeClr>
                  </a:solidFill>
                </a:rPr>
                <a:t>The </a:t>
              </a:r>
              <a:r>
                <a:rPr lang="en-GB" sz="1200" b="1" dirty="0" smtClean="0">
                  <a:solidFill>
                    <a:srgbClr val="0070C0"/>
                  </a:solidFill>
                </a:rPr>
                <a:t>Search</a:t>
              </a:r>
              <a:r>
                <a:rPr lang="en-GB" sz="1200" dirty="0" smtClean="0">
                  <a:solidFill>
                    <a:schemeClr val="tx1">
                      <a:lumMod val="75000"/>
                      <a:lumOff val="25000"/>
                    </a:schemeClr>
                  </a:solidFill>
                </a:rPr>
                <a:t> function allows you to search, discover and learn about the different risk influencing factors and mitigation measures that could be associated with a specific level crossing and its context.  This function will be discussed further in the next part of this training.</a:t>
              </a:r>
              <a:endParaRPr lang="en-GB" sz="1050" dirty="0" smtClean="0">
                <a:solidFill>
                  <a:schemeClr val="tx1">
                    <a:lumMod val="75000"/>
                    <a:lumOff val="25000"/>
                  </a:schemeClr>
                </a:solidFill>
              </a:endParaRPr>
            </a:p>
          </p:txBody>
        </p:sp>
        <p:sp>
          <p:nvSpPr>
            <p:cNvPr id="31" name="Content Placeholder 2"/>
            <p:cNvSpPr txBox="1">
              <a:spLocks/>
            </p:cNvSpPr>
            <p:nvPr/>
          </p:nvSpPr>
          <p:spPr>
            <a:xfrm>
              <a:off x="4741245" y="4649118"/>
              <a:ext cx="1653951" cy="864096"/>
            </a:xfrm>
            <a:prstGeom prst="rect">
              <a:avLst/>
            </a:prstGeom>
          </p:spPr>
          <p:txBody>
            <a:bodyPr anchor="t">
              <a:noAutofit/>
            </a:bodyPr>
            <a:lstStyle>
              <a:defPPr>
                <a:defRPr lang="en-US"/>
              </a:defPPr>
              <a:lvl1pPr indent="0">
                <a:spcBef>
                  <a:spcPts val="0"/>
                </a:spcBef>
                <a:spcAft>
                  <a:spcPts val="1200"/>
                </a:spcAft>
                <a:buClr>
                  <a:srgbClr val="0070C0"/>
                </a:buClr>
                <a:buFont typeface="Arial" panose="020B0604020202020204" pitchFamily="34" charset="0"/>
                <a:buNone/>
                <a:defRPr sz="1200">
                  <a:solidFill>
                    <a:schemeClr val="tx1">
                      <a:lumMod val="75000"/>
                      <a:lumOff val="25000"/>
                    </a:schemeClr>
                  </a:solidFill>
                </a:defRPr>
              </a:lvl1pPr>
              <a:lvl2pPr marL="742950" indent="-285750">
                <a:spcBef>
                  <a:spcPct val="20000"/>
                </a:spcBef>
                <a:buClr>
                  <a:srgbClr val="0070C0"/>
                </a:buClr>
                <a:buFont typeface="Arial" panose="020B0604020202020204" pitchFamily="34" charset="0"/>
                <a:buChar char="–"/>
                <a:defRPr sz="2800"/>
              </a:lvl2pPr>
              <a:lvl3pPr marL="1143000" indent="-228600">
                <a:spcBef>
                  <a:spcPct val="20000"/>
                </a:spcBef>
                <a:buClr>
                  <a:srgbClr val="0070C0"/>
                </a:buClr>
                <a:buFont typeface="Arial" panose="020B0604020202020204" pitchFamily="34" charset="0"/>
                <a:buChar char="•"/>
                <a:defRPr sz="2400"/>
              </a:lvl3pPr>
              <a:lvl4pPr marL="1600200" indent="-228600">
                <a:spcBef>
                  <a:spcPct val="20000"/>
                </a:spcBef>
                <a:buClr>
                  <a:srgbClr val="0070C0"/>
                </a:buClr>
                <a:buFont typeface="Arial" panose="020B0604020202020204" pitchFamily="34" charset="0"/>
                <a:buChar char="–"/>
                <a:defRPr sz="2000"/>
              </a:lvl4pPr>
              <a:lvl5pPr marL="2057400" indent="-228600">
                <a:spcBef>
                  <a:spcPct val="20000"/>
                </a:spcBef>
                <a:buClr>
                  <a:srgbClr val="0070C0"/>
                </a:buClr>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t>The </a:t>
              </a:r>
              <a:r>
                <a:rPr lang="en-GB" b="1" dirty="0" smtClean="0">
                  <a:solidFill>
                    <a:srgbClr val="0070C0"/>
                  </a:solidFill>
                </a:rPr>
                <a:t>Bulletin Board </a:t>
              </a:r>
              <a:r>
                <a:rPr lang="en-GB" dirty="0" smtClean="0"/>
                <a:t>provides information on the latest updates to LXRMTK.</a:t>
              </a:r>
              <a:endParaRPr lang="en-GB" dirty="0"/>
            </a:p>
          </p:txBody>
        </p:sp>
        <p:sp>
          <p:nvSpPr>
            <p:cNvPr id="32" name="Content Placeholder 2"/>
            <p:cNvSpPr txBox="1">
              <a:spLocks/>
            </p:cNvSpPr>
            <p:nvPr/>
          </p:nvSpPr>
          <p:spPr>
            <a:xfrm>
              <a:off x="465014" y="4649118"/>
              <a:ext cx="2304256" cy="2016224"/>
            </a:xfrm>
            <a:prstGeom prst="rect">
              <a:avLst/>
            </a:prstGeom>
          </p:spPr>
          <p:txBody>
            <a:bodyPr anchor="t">
              <a:no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dirty="0" smtClean="0">
                  <a:solidFill>
                    <a:schemeClr val="tx1">
                      <a:lumMod val="75000"/>
                      <a:lumOff val="25000"/>
                    </a:schemeClr>
                  </a:solidFill>
                </a:rPr>
                <a:t>The </a:t>
              </a:r>
              <a:r>
                <a:rPr lang="en-GB" sz="1200" b="1" dirty="0" smtClean="0">
                  <a:solidFill>
                    <a:srgbClr val="0070C0"/>
                  </a:solidFill>
                </a:rPr>
                <a:t>Guidance</a:t>
              </a:r>
              <a:r>
                <a:rPr lang="en-GB" sz="1200" dirty="0" smtClean="0">
                  <a:solidFill>
                    <a:schemeClr val="tx1">
                      <a:lumMod val="75000"/>
                      <a:lumOff val="25000"/>
                    </a:schemeClr>
                  </a:solidFill>
                </a:rPr>
                <a:t> pages provide you with information on: </a:t>
              </a:r>
            </a:p>
            <a:p>
              <a:pPr marL="177800" indent="-177800">
                <a:spcBef>
                  <a:spcPts val="0"/>
                </a:spcBef>
              </a:pPr>
              <a:r>
                <a:rPr lang="en-GB" sz="1200" dirty="0" smtClean="0">
                  <a:solidFill>
                    <a:srgbClr val="0070C0"/>
                  </a:solidFill>
                </a:rPr>
                <a:t>background</a:t>
              </a:r>
              <a:r>
                <a:rPr lang="en-GB" sz="1200" dirty="0" smtClean="0">
                  <a:solidFill>
                    <a:schemeClr val="tx1">
                      <a:lumMod val="75000"/>
                      <a:lumOff val="25000"/>
                    </a:schemeClr>
                  </a:solidFill>
                </a:rPr>
                <a:t> to LXRMTK;</a:t>
              </a:r>
            </a:p>
            <a:p>
              <a:pPr marL="177800" indent="-177800">
                <a:spcBef>
                  <a:spcPts val="0"/>
                </a:spcBef>
              </a:pPr>
              <a:r>
                <a:rPr lang="en-GB" sz="1200" dirty="0" smtClean="0">
                  <a:solidFill>
                    <a:schemeClr val="tx1">
                      <a:lumMod val="75000"/>
                      <a:lumOff val="25000"/>
                    </a:schemeClr>
                  </a:solidFill>
                </a:rPr>
                <a:t>a link to these </a:t>
              </a:r>
              <a:r>
                <a:rPr lang="en-GB" sz="1200" dirty="0" smtClean="0">
                  <a:solidFill>
                    <a:srgbClr val="0070C0"/>
                  </a:solidFill>
                </a:rPr>
                <a:t>training</a:t>
              </a:r>
              <a:r>
                <a:rPr lang="en-GB" sz="1200" dirty="0" smtClean="0">
                  <a:solidFill>
                    <a:schemeClr val="tx1">
                      <a:lumMod val="75000"/>
                      <a:lumOff val="25000"/>
                    </a:schemeClr>
                  </a:solidFill>
                </a:rPr>
                <a:t> slides;</a:t>
              </a:r>
            </a:p>
            <a:p>
              <a:pPr marL="177800" indent="-177800">
                <a:spcBef>
                  <a:spcPts val="0"/>
                </a:spcBef>
              </a:pPr>
              <a:r>
                <a:rPr lang="en-GB" sz="1200" dirty="0" smtClean="0">
                  <a:solidFill>
                    <a:srgbClr val="0070C0"/>
                  </a:solidFill>
                </a:rPr>
                <a:t>links</a:t>
              </a:r>
              <a:r>
                <a:rPr lang="en-GB" sz="1200" dirty="0" smtClean="0">
                  <a:solidFill>
                    <a:schemeClr val="tx1">
                      <a:lumMod val="75000"/>
                      <a:lumOff val="25000"/>
                    </a:schemeClr>
                  </a:solidFill>
                </a:rPr>
                <a:t> to relevant websites, e.g. regulators and campaigns;</a:t>
              </a:r>
            </a:p>
            <a:p>
              <a:pPr marL="177800" indent="-177800">
                <a:spcBef>
                  <a:spcPts val="0"/>
                </a:spcBef>
              </a:pPr>
              <a:r>
                <a:rPr lang="en-GB" sz="1200" dirty="0" smtClean="0">
                  <a:solidFill>
                    <a:srgbClr val="0070C0"/>
                  </a:solidFill>
                </a:rPr>
                <a:t>glossary</a:t>
              </a:r>
              <a:r>
                <a:rPr lang="en-GB" sz="1200" dirty="0" smtClean="0">
                  <a:solidFill>
                    <a:schemeClr val="tx1">
                      <a:lumMod val="75000"/>
                      <a:lumOff val="25000"/>
                    </a:schemeClr>
                  </a:solidFill>
                </a:rPr>
                <a:t> of terms and abbreviations;</a:t>
              </a:r>
            </a:p>
            <a:p>
              <a:pPr marL="177800" indent="-177800">
                <a:spcBef>
                  <a:spcPts val="0"/>
                </a:spcBef>
              </a:pPr>
              <a:r>
                <a:rPr lang="en-GB" sz="1200" dirty="0" smtClean="0">
                  <a:solidFill>
                    <a:schemeClr val="tx1">
                      <a:lumMod val="75000"/>
                      <a:lumOff val="25000"/>
                    </a:schemeClr>
                  </a:solidFill>
                </a:rPr>
                <a:t>information on the </a:t>
              </a:r>
              <a:r>
                <a:rPr lang="en-GB" sz="1200" dirty="0" smtClean="0">
                  <a:solidFill>
                    <a:srgbClr val="0070C0"/>
                  </a:solidFill>
                </a:rPr>
                <a:t>LX user types</a:t>
              </a:r>
              <a:r>
                <a:rPr lang="en-GB" sz="1200" dirty="0" smtClean="0">
                  <a:solidFill>
                    <a:schemeClr val="tx1">
                      <a:lumMod val="75000"/>
                      <a:lumOff val="25000"/>
                    </a:schemeClr>
                  </a:solidFill>
                </a:rPr>
                <a:t> considered in LXRMTK.</a:t>
              </a:r>
              <a:endParaRPr lang="en-GB" sz="1050" dirty="0" smtClean="0">
                <a:solidFill>
                  <a:schemeClr val="tx1">
                    <a:lumMod val="75000"/>
                    <a:lumOff val="25000"/>
                  </a:schemeClr>
                </a:solidFill>
              </a:endParaRPr>
            </a:p>
          </p:txBody>
        </p:sp>
        <p:sp>
          <p:nvSpPr>
            <p:cNvPr id="33" name="Content Placeholder 2"/>
            <p:cNvSpPr txBox="1">
              <a:spLocks/>
            </p:cNvSpPr>
            <p:nvPr/>
          </p:nvSpPr>
          <p:spPr>
            <a:xfrm>
              <a:off x="6363982" y="4649118"/>
              <a:ext cx="1512168" cy="1224136"/>
            </a:xfrm>
            <a:prstGeom prst="rect">
              <a:avLst/>
            </a:prstGeom>
          </p:spPr>
          <p:txBody>
            <a:bodyPr anchor="t">
              <a:noAutofit/>
            </a:bodyPr>
            <a:lstStyle>
              <a:defPPr>
                <a:defRPr lang="en-US"/>
              </a:defPPr>
              <a:lvl1pPr indent="0">
                <a:spcBef>
                  <a:spcPts val="0"/>
                </a:spcBef>
                <a:spcAft>
                  <a:spcPts val="1200"/>
                </a:spcAft>
                <a:buClr>
                  <a:srgbClr val="0070C0"/>
                </a:buClr>
                <a:buFont typeface="Arial" panose="020B0604020202020204" pitchFamily="34" charset="0"/>
                <a:buNone/>
                <a:defRPr sz="1200">
                  <a:solidFill>
                    <a:schemeClr val="tx1">
                      <a:lumMod val="75000"/>
                      <a:lumOff val="25000"/>
                    </a:schemeClr>
                  </a:solidFill>
                </a:defRPr>
              </a:lvl1pPr>
              <a:lvl2pPr marL="742950" indent="-285750">
                <a:spcBef>
                  <a:spcPct val="20000"/>
                </a:spcBef>
                <a:buClr>
                  <a:srgbClr val="0070C0"/>
                </a:buClr>
                <a:buFont typeface="Arial" panose="020B0604020202020204" pitchFamily="34" charset="0"/>
                <a:buChar char="–"/>
                <a:defRPr sz="2800"/>
              </a:lvl2pPr>
              <a:lvl3pPr marL="1143000" indent="-228600">
                <a:spcBef>
                  <a:spcPct val="20000"/>
                </a:spcBef>
                <a:buClr>
                  <a:srgbClr val="0070C0"/>
                </a:buClr>
                <a:buFont typeface="Arial" panose="020B0604020202020204" pitchFamily="34" charset="0"/>
                <a:buChar char="•"/>
                <a:defRPr sz="2400"/>
              </a:lvl3pPr>
              <a:lvl4pPr marL="1600200" indent="-228600">
                <a:spcBef>
                  <a:spcPct val="20000"/>
                </a:spcBef>
                <a:buClr>
                  <a:srgbClr val="0070C0"/>
                </a:buClr>
                <a:buFont typeface="Arial" panose="020B0604020202020204" pitchFamily="34" charset="0"/>
                <a:buChar char="–"/>
                <a:defRPr sz="2000"/>
              </a:lvl4pPr>
              <a:lvl5pPr marL="2057400" indent="-228600">
                <a:spcBef>
                  <a:spcPct val="20000"/>
                </a:spcBef>
                <a:buClr>
                  <a:srgbClr val="0070C0"/>
                </a:buClr>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t>The </a:t>
              </a:r>
              <a:r>
                <a:rPr lang="en-GB" b="1" dirty="0" smtClean="0">
                  <a:solidFill>
                    <a:srgbClr val="0070C0"/>
                  </a:solidFill>
                </a:rPr>
                <a:t>Forum </a:t>
              </a:r>
              <a:r>
                <a:rPr lang="en-GB" dirty="0" smtClean="0"/>
                <a:t>links to Network Rail’s internal discussion forum.  This is for use by Network Rail employees only.</a:t>
              </a:r>
              <a:endParaRPr lang="en-GB" dirty="0"/>
            </a:p>
          </p:txBody>
        </p:sp>
        <p:sp>
          <p:nvSpPr>
            <p:cNvPr id="34" name="Content Placeholder 2"/>
            <p:cNvSpPr txBox="1">
              <a:spLocks/>
            </p:cNvSpPr>
            <p:nvPr/>
          </p:nvSpPr>
          <p:spPr>
            <a:xfrm>
              <a:off x="7844934" y="4649118"/>
              <a:ext cx="1405056" cy="1224136"/>
            </a:xfrm>
            <a:prstGeom prst="rect">
              <a:avLst/>
            </a:prstGeom>
          </p:spPr>
          <p:txBody>
            <a:bodyPr anchor="t">
              <a:noAutofit/>
            </a:bodyPr>
            <a:lstStyle>
              <a:defPPr>
                <a:defRPr lang="en-US"/>
              </a:defPPr>
              <a:lvl1pPr indent="0">
                <a:spcBef>
                  <a:spcPts val="0"/>
                </a:spcBef>
                <a:spcAft>
                  <a:spcPts val="1200"/>
                </a:spcAft>
                <a:buClr>
                  <a:srgbClr val="0070C0"/>
                </a:buClr>
                <a:buFont typeface="Arial" panose="020B0604020202020204" pitchFamily="34" charset="0"/>
                <a:buNone/>
                <a:defRPr sz="1200">
                  <a:solidFill>
                    <a:schemeClr val="tx1">
                      <a:lumMod val="75000"/>
                      <a:lumOff val="25000"/>
                    </a:schemeClr>
                  </a:solidFill>
                </a:defRPr>
              </a:lvl1pPr>
              <a:lvl2pPr marL="742950" indent="-285750">
                <a:spcBef>
                  <a:spcPct val="20000"/>
                </a:spcBef>
                <a:buClr>
                  <a:srgbClr val="0070C0"/>
                </a:buClr>
                <a:buFont typeface="Arial" panose="020B0604020202020204" pitchFamily="34" charset="0"/>
                <a:buChar char="–"/>
                <a:defRPr sz="2800"/>
              </a:lvl2pPr>
              <a:lvl3pPr marL="1143000" indent="-228600">
                <a:spcBef>
                  <a:spcPct val="20000"/>
                </a:spcBef>
                <a:buClr>
                  <a:srgbClr val="0070C0"/>
                </a:buClr>
                <a:buFont typeface="Arial" panose="020B0604020202020204" pitchFamily="34" charset="0"/>
                <a:buChar char="•"/>
                <a:defRPr sz="2400"/>
              </a:lvl3pPr>
              <a:lvl4pPr marL="1600200" indent="-228600">
                <a:spcBef>
                  <a:spcPct val="20000"/>
                </a:spcBef>
                <a:buClr>
                  <a:srgbClr val="0070C0"/>
                </a:buClr>
                <a:buFont typeface="Arial" panose="020B0604020202020204" pitchFamily="34" charset="0"/>
                <a:buChar char="–"/>
                <a:defRPr sz="2000"/>
              </a:lvl4pPr>
              <a:lvl5pPr marL="2057400" indent="-228600">
                <a:spcBef>
                  <a:spcPct val="20000"/>
                </a:spcBef>
                <a:buClr>
                  <a:srgbClr val="0070C0"/>
                </a:buClr>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smtClean="0"/>
                <a:t>The </a:t>
              </a:r>
              <a:r>
                <a:rPr lang="en-GB" b="1" dirty="0" smtClean="0">
                  <a:solidFill>
                    <a:srgbClr val="0070C0"/>
                  </a:solidFill>
                </a:rPr>
                <a:t>Contact </a:t>
              </a:r>
              <a:r>
                <a:rPr lang="en-GB" dirty="0" smtClean="0"/>
                <a:t>page provides a feedback capability for any comments or queries related to LXRMTK.</a:t>
              </a:r>
              <a:endParaRPr lang="en-GB" dirty="0"/>
            </a:p>
          </p:txBody>
        </p:sp>
      </p:grpSp>
      <p:grpSp>
        <p:nvGrpSpPr>
          <p:cNvPr id="29" name="Group 28"/>
          <p:cNvGrpSpPr/>
          <p:nvPr/>
        </p:nvGrpSpPr>
        <p:grpSpPr>
          <a:xfrm>
            <a:off x="4277618" y="3730549"/>
            <a:ext cx="2075532" cy="287235"/>
            <a:chOff x="4296663" y="1108990"/>
            <a:chExt cx="2075532" cy="287235"/>
          </a:xfrm>
        </p:grpSpPr>
        <p:grpSp>
          <p:nvGrpSpPr>
            <p:cNvPr id="5" name="Group 4"/>
            <p:cNvGrpSpPr/>
            <p:nvPr/>
          </p:nvGrpSpPr>
          <p:grpSpPr>
            <a:xfrm>
              <a:off x="4738597" y="1198058"/>
              <a:ext cx="122629" cy="198167"/>
              <a:chOff x="4688739" y="1139529"/>
              <a:chExt cx="153230" cy="247618"/>
            </a:xfrm>
          </p:grpSpPr>
          <p:pic>
            <p:nvPicPr>
              <p:cNvPr id="6" name="Picture 5" descr="http://www.macobserver.com/imgs/tmo_articles/20120817-04-Curso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274" t="6900" r="10837" b="15466"/>
              <a:stretch/>
            </p:blipFill>
            <p:spPr bwMode="auto">
              <a:xfrm>
                <a:off x="4688739" y="1191299"/>
                <a:ext cx="110463" cy="195848"/>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rot="3006284">
                <a:off x="4707322" y="1164360"/>
                <a:ext cx="159478" cy="109816"/>
              </a:xfrm>
              <a:prstGeom prs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Oval 27"/>
            <p:cNvSpPr/>
            <p:nvPr/>
          </p:nvSpPr>
          <p:spPr>
            <a:xfrm>
              <a:off x="4296663" y="1108992"/>
              <a:ext cx="438398" cy="197477"/>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p:nvSpPr>
          <p:spPr>
            <a:xfrm>
              <a:off x="5142738" y="1108991"/>
              <a:ext cx="511807" cy="197477"/>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4767907" y="1108990"/>
              <a:ext cx="346816" cy="197477"/>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p:nvSpPr>
          <p:spPr>
            <a:xfrm>
              <a:off x="5683484" y="1108990"/>
              <a:ext cx="327967" cy="197477"/>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6033323" y="1110871"/>
              <a:ext cx="338872" cy="197477"/>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40" name="Straight Connector 39"/>
          <p:cNvCxnSpPr>
            <a:stCxn id="28" idx="0"/>
            <a:endCxn id="32" idx="2"/>
          </p:cNvCxnSpPr>
          <p:nvPr/>
        </p:nvCxnSpPr>
        <p:spPr>
          <a:xfrm flipH="1" flipV="1">
            <a:off x="1368544" y="3212976"/>
            <a:ext cx="3128273" cy="517575"/>
          </a:xfrm>
          <a:prstGeom prst="line">
            <a:avLst/>
          </a:prstGeom>
          <a:ln w="3175">
            <a:solidFill>
              <a:schemeClr val="tx1">
                <a:lumMod val="75000"/>
                <a:lumOff val="25000"/>
              </a:schemeClr>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7" idx="0"/>
            <a:endCxn id="30" idx="2"/>
          </p:cNvCxnSpPr>
          <p:nvPr/>
        </p:nvCxnSpPr>
        <p:spPr>
          <a:xfrm flipH="1" flipV="1">
            <a:off x="3506660" y="3212976"/>
            <a:ext cx="1415610" cy="517573"/>
          </a:xfrm>
          <a:prstGeom prst="line">
            <a:avLst/>
          </a:prstGeom>
          <a:ln w="3175">
            <a:solidFill>
              <a:schemeClr val="tx1">
                <a:lumMod val="75000"/>
                <a:lumOff val="25000"/>
              </a:schemeClr>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6" idx="0"/>
          </p:cNvCxnSpPr>
          <p:nvPr/>
        </p:nvCxnSpPr>
        <p:spPr>
          <a:xfrm flipH="1" flipV="1">
            <a:off x="5319623" y="2060848"/>
            <a:ext cx="59974" cy="1669702"/>
          </a:xfrm>
          <a:prstGeom prst="line">
            <a:avLst/>
          </a:prstGeom>
          <a:ln w="3175">
            <a:solidFill>
              <a:schemeClr val="tx1">
                <a:lumMod val="75000"/>
                <a:lumOff val="25000"/>
              </a:schemeClr>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8" idx="0"/>
          </p:cNvCxnSpPr>
          <p:nvPr/>
        </p:nvCxnSpPr>
        <p:spPr>
          <a:xfrm flipV="1">
            <a:off x="5828423" y="2420888"/>
            <a:ext cx="1043045" cy="1309661"/>
          </a:xfrm>
          <a:prstGeom prst="line">
            <a:avLst/>
          </a:prstGeom>
          <a:ln w="3175">
            <a:solidFill>
              <a:schemeClr val="tx1">
                <a:lumMod val="75000"/>
                <a:lumOff val="25000"/>
              </a:schemeClr>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9" idx="0"/>
          </p:cNvCxnSpPr>
          <p:nvPr/>
        </p:nvCxnSpPr>
        <p:spPr>
          <a:xfrm flipV="1">
            <a:off x="6183714" y="2420888"/>
            <a:ext cx="2115150" cy="1311542"/>
          </a:xfrm>
          <a:prstGeom prst="line">
            <a:avLst/>
          </a:prstGeom>
          <a:ln w="3175">
            <a:solidFill>
              <a:schemeClr val="tx1">
                <a:lumMod val="75000"/>
                <a:lumOff val="25000"/>
              </a:schemeClr>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sp>
        <p:nvSpPr>
          <p:cNvPr id="35" name="Text Placeholder 3"/>
          <p:cNvSpPr txBox="1">
            <a:spLocks/>
          </p:cNvSpPr>
          <p:nvPr/>
        </p:nvSpPr>
        <p:spPr>
          <a:xfrm>
            <a:off x="296891" y="908721"/>
            <a:ext cx="8172008" cy="329386"/>
          </a:xfrm>
          <a:prstGeom prst="rect">
            <a:avLst/>
          </a:prstGeom>
        </p:spPr>
        <p:txBody>
          <a:bodyPr vert="horz" lIns="0" tIns="0" rIns="0" bIns="45720" rtlCol="0">
            <a:noAutofit/>
          </a:bodyPr>
          <a:lstStyle>
            <a:lvl1pPr marL="0" indent="0" algn="l" defTabSz="914400" rtl="0" eaLnBrk="1" latinLnBrk="0" hangingPunct="1">
              <a:lnSpc>
                <a:spcPct val="100000"/>
              </a:lnSpc>
              <a:spcBef>
                <a:spcPts val="1200"/>
              </a:spcBef>
              <a:buClr>
                <a:schemeClr val="accent1"/>
              </a:buClr>
              <a:buSzPct val="100000"/>
              <a:buFont typeface="Arial" pitchFamily="34" charset="0"/>
              <a:buNone/>
              <a:defRPr lang="en-US" sz="2400" kern="1200" dirty="0" smtClean="0">
                <a:solidFill>
                  <a:schemeClr val="tx1"/>
                </a:solidFill>
                <a:latin typeface="+mn-lt"/>
                <a:ea typeface="+mn-ea"/>
                <a:cs typeface="+mn-cs"/>
              </a:defRPr>
            </a:lvl1pPr>
            <a:lvl2pPr marL="266700" indent="-266700" algn="l" defTabSz="914400" rtl="0" eaLnBrk="1" latinLnBrk="0" hangingPunct="1">
              <a:lnSpc>
                <a:spcPct val="100000"/>
              </a:lnSpc>
              <a:spcBef>
                <a:spcPts val="1200"/>
              </a:spcBef>
              <a:buClr>
                <a:schemeClr val="accent1"/>
              </a:buClr>
              <a:buSzPct val="100000"/>
              <a:buFont typeface="Arial" pitchFamily="34" charset="0"/>
              <a:buChar char="■"/>
              <a:defRPr lang="en-US" sz="2000" kern="1200" dirty="0" smtClean="0">
                <a:solidFill>
                  <a:schemeClr val="tx1"/>
                </a:solidFill>
                <a:latin typeface="+mn-lt"/>
                <a:ea typeface="+mn-ea"/>
                <a:cs typeface="+mn-cs"/>
              </a:defRPr>
            </a:lvl2pPr>
            <a:lvl3pPr marL="534988" indent="-261938" algn="l" defTabSz="914400" rtl="0" eaLnBrk="1" latinLnBrk="0" hangingPunct="1">
              <a:lnSpc>
                <a:spcPct val="100000"/>
              </a:lnSpc>
              <a:spcBef>
                <a:spcPts val="600"/>
              </a:spcBef>
              <a:buClr>
                <a:schemeClr val="accent1"/>
              </a:buClr>
              <a:buSzPct val="100000"/>
              <a:buFont typeface="Arial" pitchFamily="34" charset="0"/>
              <a:buChar char="■"/>
              <a:defRPr lang="en-US" sz="1800" kern="1200" dirty="0" smtClean="0">
                <a:solidFill>
                  <a:schemeClr val="tx1"/>
                </a:solidFill>
                <a:latin typeface="+mn-lt"/>
                <a:ea typeface="+mn-ea"/>
                <a:cs typeface="+mn-cs"/>
              </a:defRPr>
            </a:lvl3pPr>
            <a:lvl4pPr marL="823913" indent="-287338" algn="l" defTabSz="914400" rtl="0" eaLnBrk="1" latinLnBrk="0" hangingPunct="1">
              <a:lnSpc>
                <a:spcPct val="100000"/>
              </a:lnSpc>
              <a:spcBef>
                <a:spcPts val="600"/>
              </a:spcBef>
              <a:buClr>
                <a:schemeClr val="accent1"/>
              </a:buClr>
              <a:buSzPct val="100000"/>
              <a:buFont typeface="Arial" pitchFamily="34" charset="0"/>
              <a:buChar char="■"/>
              <a:defRPr lang="en-US" sz="1600" kern="1200" dirty="0" smtClean="0">
                <a:solidFill>
                  <a:schemeClr val="tx1"/>
                </a:solidFill>
                <a:latin typeface="+mn-lt"/>
                <a:ea typeface="+mn-ea"/>
                <a:cs typeface="+mn-cs"/>
              </a:defRPr>
            </a:lvl4pPr>
            <a:lvl5pPr marL="1077913" indent="-252413" algn="l" defTabSz="914400" rtl="0" eaLnBrk="1" latinLnBrk="0" hangingPunct="1">
              <a:lnSpc>
                <a:spcPct val="100000"/>
              </a:lnSpc>
              <a:spcBef>
                <a:spcPts val="600"/>
              </a:spcBef>
              <a:buClr>
                <a:schemeClr val="accent1"/>
              </a:buClr>
              <a:buSzPct val="100000"/>
              <a:buFont typeface="Arial" pitchFamily="34" charset="0"/>
              <a:buChar char="■"/>
              <a:defRPr lang="en-GB" sz="16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GB" sz="1800" dirty="0" smtClean="0">
                <a:solidFill>
                  <a:schemeClr val="tx1">
                    <a:lumMod val="75000"/>
                    <a:lumOff val="25000"/>
                  </a:schemeClr>
                </a:solidFill>
              </a:rPr>
              <a:t>LXRMTK </a:t>
            </a:r>
            <a:r>
              <a:rPr lang="en-GB" sz="1800" dirty="0">
                <a:solidFill>
                  <a:schemeClr val="tx1">
                    <a:lumMod val="75000"/>
                    <a:lumOff val="25000"/>
                  </a:schemeClr>
                </a:solidFill>
              </a:rPr>
              <a:t>t</a:t>
            </a:r>
            <a:r>
              <a:rPr lang="en-GB" sz="1800" dirty="0" smtClean="0">
                <a:solidFill>
                  <a:schemeClr val="tx1">
                    <a:lumMod val="75000"/>
                    <a:lumOff val="25000"/>
                  </a:schemeClr>
                </a:solidFill>
              </a:rPr>
              <a:t>oolbar:</a:t>
            </a:r>
            <a:endParaRPr lang="en-GB" dirty="0" smtClean="0"/>
          </a:p>
        </p:txBody>
      </p:sp>
    </p:spTree>
    <p:extLst>
      <p:ext uri="{BB962C8B-B14F-4D97-AF65-F5344CB8AC3E}">
        <p14:creationId xmlns:p14="http://schemas.microsoft.com/office/powerpoint/2010/main" val="1507218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1466</Words>
  <Application>Microsoft Office PowerPoint</Application>
  <PresentationFormat>On-screen Show (4:3)</PresentationFormat>
  <Paragraphs>149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Training contents</vt:lpstr>
      <vt:lpstr>Introduction: What is LXRMTK?</vt:lpstr>
      <vt:lpstr>Introduction: How can LXRMTK be used?</vt:lpstr>
      <vt:lpstr>Introduction: Where can LXRMTK be used?</vt:lpstr>
      <vt:lpstr>Introduction: Who can use LXRMTK?</vt:lpstr>
      <vt:lpstr>Introduction: History of LXRMTK</vt:lpstr>
      <vt:lpstr>Introduction: History of LXRMTK</vt:lpstr>
      <vt:lpstr>LXRMTK site navigation</vt:lpstr>
      <vt:lpstr>Using the search function: Search location</vt:lpstr>
      <vt:lpstr>Using the search function: Selecting RIFs or MMs</vt:lpstr>
      <vt:lpstr>Using the search function: Filter your search</vt:lpstr>
      <vt:lpstr>Using the search function: Filter options - RIFs</vt:lpstr>
      <vt:lpstr>Using the search function: Filter options - MMs</vt:lpstr>
      <vt:lpstr>PowerPoint Presentation</vt:lpstr>
      <vt:lpstr>Using the search function: Sort results</vt:lpstr>
      <vt:lpstr>Using the search function: Select a result</vt:lpstr>
      <vt:lpstr>Using the search function: View a result</vt:lpstr>
      <vt:lpstr>Using the search function: Export your results</vt:lpstr>
      <vt:lpstr>Leaving comments on Mitigation Measures</vt:lpstr>
      <vt:lpstr>PowerPoint Presentation</vt:lpstr>
    </vt:vector>
  </TitlesOfParts>
  <Company>ERM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Crossing Risk Management Toolkit (LXRMTK)</dc:title>
  <dc:creator>Tamara Maynard - 2</dc:creator>
  <cp:lastModifiedBy>Tamara Maynard - 2</cp:lastModifiedBy>
  <cp:revision>116</cp:revision>
  <dcterms:created xsi:type="dcterms:W3CDTF">2015-01-06T15:33:57Z</dcterms:created>
  <dcterms:modified xsi:type="dcterms:W3CDTF">2015-03-24T14:31:13Z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